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5"/>
  </p:notesMasterIdLst>
  <p:handoutMasterIdLst>
    <p:handoutMasterId r:id="rId26"/>
  </p:handoutMasterIdLst>
  <p:sldIdLst>
    <p:sldId id="289" r:id="rId5"/>
    <p:sldId id="286" r:id="rId6"/>
    <p:sldId id="292" r:id="rId7"/>
    <p:sldId id="293" r:id="rId8"/>
    <p:sldId id="298" r:id="rId9"/>
    <p:sldId id="299" r:id="rId10"/>
    <p:sldId id="294" r:id="rId11"/>
    <p:sldId id="300" r:id="rId12"/>
    <p:sldId id="301" r:id="rId13"/>
    <p:sldId id="295" r:id="rId14"/>
    <p:sldId id="296" r:id="rId15"/>
    <p:sldId id="297" r:id="rId16"/>
    <p:sldId id="291" r:id="rId17"/>
    <p:sldId id="270" r:id="rId18"/>
    <p:sldId id="273" r:id="rId19"/>
    <p:sldId id="290" r:id="rId20"/>
    <p:sldId id="268" r:id="rId21"/>
    <p:sldId id="271" r:id="rId22"/>
    <p:sldId id="287" r:id="rId23"/>
    <p:sldId id="28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2BFB863-E632-4A65-92AB-5194384233A6}">
          <p14:sldIdLst>
            <p14:sldId id="289"/>
            <p14:sldId id="286"/>
            <p14:sldId id="292"/>
            <p14:sldId id="293"/>
          </p14:sldIdLst>
        </p14:section>
        <p14:section name="Untitled Section" id="{EB490E98-FCC7-4CFD-98C9-C24228D65807}">
          <p14:sldIdLst>
            <p14:sldId id="298"/>
            <p14:sldId id="299"/>
            <p14:sldId id="294"/>
            <p14:sldId id="300"/>
            <p14:sldId id="301"/>
            <p14:sldId id="295"/>
            <p14:sldId id="296"/>
            <p14:sldId id="297"/>
          </p14:sldIdLst>
        </p14:section>
        <p14:section name="Appendix" id="{CA134E7C-176B-4EF8-8356-D8AE27992024}">
          <p14:sldIdLst>
            <p14:sldId id="291"/>
            <p14:sldId id="270"/>
            <p14:sldId id="273"/>
            <p14:sldId id="290"/>
            <p14:sldId id="268"/>
            <p14:sldId id="271"/>
            <p14:sldId id="287"/>
            <p14:sldId id="288"/>
          </p14:sldIdLst>
        </p14:section>
      </p14:sectionLst>
    </p:ex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92E"/>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05" d="100"/>
          <a:sy n="105" d="100"/>
        </p:scale>
        <p:origin x="774" y="96"/>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3"/>
              </a:solidFill>
              <a:ln w="19050">
                <a:noFill/>
              </a:ln>
              <a:effectLst/>
            </c:spPr>
            <c:extLst>
              <c:ext xmlns:c16="http://schemas.microsoft.com/office/drawing/2014/chart" uri="{C3380CC4-5D6E-409C-BE32-E72D297353CC}">
                <c16:uniqueId val="{00000001-38C1-46BF-8440-AEFD0DA39D91}"/>
              </c:ext>
            </c:extLst>
          </c:dPt>
          <c:dPt>
            <c:idx val="1"/>
            <c:bubble3D val="0"/>
            <c:spPr>
              <a:solidFill>
                <a:schemeClr val="bg2"/>
              </a:solidFill>
              <a:ln w="19050">
                <a:noFill/>
              </a:ln>
              <a:effectLst/>
            </c:spPr>
            <c:extLst>
              <c:ext xmlns:c16="http://schemas.microsoft.com/office/drawing/2014/chart" uri="{C3380CC4-5D6E-409C-BE32-E72D297353CC}">
                <c16:uniqueId val="{00000002-38C1-46BF-8440-AEFD0DA39D91}"/>
              </c:ext>
            </c:extLst>
          </c:dPt>
          <c:cat>
            <c:strRef>
              <c:f>Sheet1!$A$2:$A$3</c:f>
              <c:strCache>
                <c:ptCount val="2"/>
                <c:pt idx="0">
                  <c:v>1st Qtr</c:v>
                </c:pt>
                <c:pt idx="1">
                  <c:v>2nd Qtr</c:v>
                </c:pt>
              </c:strCache>
            </c:strRef>
          </c:cat>
          <c:val>
            <c:numRef>
              <c:f>Sheet1!$B$2:$B$3</c:f>
              <c:numCache>
                <c:formatCode>General</c:formatCode>
                <c:ptCount val="2"/>
                <c:pt idx="0">
                  <c:v>47</c:v>
                </c:pt>
                <c:pt idx="1">
                  <c:v>53</c:v>
                </c:pt>
              </c:numCache>
            </c:numRef>
          </c:val>
          <c:extLst>
            <c:ext xmlns:c16="http://schemas.microsoft.com/office/drawing/2014/chart" uri="{C3380CC4-5D6E-409C-BE32-E72D297353CC}">
              <c16:uniqueId val="{00000000-38C1-46BF-8440-AEFD0DA39D91}"/>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2"/>
            </a:solidFill>
          </c:spPr>
          <c:dPt>
            <c:idx val="0"/>
            <c:bubble3D val="0"/>
            <c:spPr>
              <a:solidFill>
                <a:schemeClr val="accent3"/>
              </a:solidFill>
              <a:ln w="19050">
                <a:noFill/>
              </a:ln>
              <a:effectLst/>
            </c:spPr>
            <c:extLst>
              <c:ext xmlns:c16="http://schemas.microsoft.com/office/drawing/2014/chart" uri="{C3380CC4-5D6E-409C-BE32-E72D297353CC}">
                <c16:uniqueId val="{00000001-364E-4D58-81DC-2B1385B5A2BF}"/>
              </c:ext>
            </c:extLst>
          </c:dPt>
          <c:dPt>
            <c:idx val="1"/>
            <c:bubble3D val="0"/>
            <c:spPr>
              <a:solidFill>
                <a:schemeClr val="bg2"/>
              </a:solidFill>
              <a:ln w="19050">
                <a:noFill/>
              </a:ln>
              <a:effectLst/>
            </c:spPr>
            <c:extLst>
              <c:ext xmlns:c16="http://schemas.microsoft.com/office/drawing/2014/chart" uri="{C3380CC4-5D6E-409C-BE32-E72D297353CC}">
                <c16:uniqueId val="{00000003-364E-4D58-81DC-2B1385B5A2BF}"/>
              </c:ext>
            </c:extLst>
          </c:dPt>
          <c:cat>
            <c:strRef>
              <c:f>Sheet1!$A$2:$A$3</c:f>
              <c:strCache>
                <c:ptCount val="2"/>
                <c:pt idx="0">
                  <c:v>1st Qtr</c:v>
                </c:pt>
                <c:pt idx="1">
                  <c:v>2nd Qtr</c:v>
                </c:pt>
              </c:strCache>
            </c:strRef>
          </c:cat>
          <c:val>
            <c:numRef>
              <c:f>Sheet1!$B$2:$B$3</c:f>
              <c:numCache>
                <c:formatCode>General</c:formatCode>
                <c:ptCount val="2"/>
                <c:pt idx="0">
                  <c:v>21</c:v>
                </c:pt>
                <c:pt idx="1">
                  <c:v>79</c:v>
                </c:pt>
              </c:numCache>
            </c:numRef>
          </c:val>
          <c:extLst>
            <c:ext xmlns:c16="http://schemas.microsoft.com/office/drawing/2014/chart" uri="{C3380CC4-5D6E-409C-BE32-E72D297353CC}">
              <c16:uniqueId val="{00000004-364E-4D58-81DC-2B1385B5A2BF}"/>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2"/>
            </a:solidFill>
          </c:spPr>
          <c:dPt>
            <c:idx val="0"/>
            <c:bubble3D val="0"/>
            <c:spPr>
              <a:solidFill>
                <a:schemeClr val="accent3"/>
              </a:solidFill>
              <a:ln w="19050">
                <a:noFill/>
              </a:ln>
              <a:effectLst/>
            </c:spPr>
            <c:extLst>
              <c:ext xmlns:c16="http://schemas.microsoft.com/office/drawing/2014/chart" uri="{C3380CC4-5D6E-409C-BE32-E72D297353CC}">
                <c16:uniqueId val="{00000001-3974-451F-922D-5036AF7DB1A6}"/>
              </c:ext>
            </c:extLst>
          </c:dPt>
          <c:dPt>
            <c:idx val="1"/>
            <c:bubble3D val="0"/>
            <c:spPr>
              <a:solidFill>
                <a:schemeClr val="bg2"/>
              </a:solidFill>
              <a:ln w="19050">
                <a:noFill/>
              </a:ln>
              <a:effectLst/>
            </c:spPr>
            <c:extLst>
              <c:ext xmlns:c16="http://schemas.microsoft.com/office/drawing/2014/chart" uri="{C3380CC4-5D6E-409C-BE32-E72D297353CC}">
                <c16:uniqueId val="{00000003-3974-451F-922D-5036AF7DB1A6}"/>
              </c:ext>
            </c:extLst>
          </c:dPt>
          <c:cat>
            <c:strRef>
              <c:f>Sheet1!$A$2:$A$3</c:f>
              <c:strCache>
                <c:ptCount val="2"/>
                <c:pt idx="0">
                  <c:v>1st Qtr</c:v>
                </c:pt>
                <c:pt idx="1">
                  <c:v>2nd Qtr</c:v>
                </c:pt>
              </c:strCache>
            </c:strRef>
          </c:cat>
          <c:val>
            <c:numRef>
              <c:f>Sheet1!$B$2:$B$3</c:f>
              <c:numCache>
                <c:formatCode>General</c:formatCode>
                <c:ptCount val="2"/>
                <c:pt idx="0">
                  <c:v>17</c:v>
                </c:pt>
                <c:pt idx="1">
                  <c:v>83</c:v>
                </c:pt>
              </c:numCache>
            </c:numRef>
          </c:val>
          <c:extLst>
            <c:ext xmlns:c16="http://schemas.microsoft.com/office/drawing/2014/chart" uri="{C3380CC4-5D6E-409C-BE32-E72D297353CC}">
              <c16:uniqueId val="{00000004-3974-451F-922D-5036AF7DB1A6}"/>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2"/>
            </a:solidFill>
          </c:spPr>
          <c:dPt>
            <c:idx val="0"/>
            <c:bubble3D val="0"/>
            <c:spPr>
              <a:solidFill>
                <a:schemeClr val="accent3"/>
              </a:solidFill>
              <a:ln w="19050">
                <a:noFill/>
              </a:ln>
              <a:effectLst/>
            </c:spPr>
            <c:extLst>
              <c:ext xmlns:c16="http://schemas.microsoft.com/office/drawing/2014/chart" uri="{C3380CC4-5D6E-409C-BE32-E72D297353CC}">
                <c16:uniqueId val="{00000001-0011-4772-93FF-8CF059B07177}"/>
              </c:ext>
            </c:extLst>
          </c:dPt>
          <c:dPt>
            <c:idx val="1"/>
            <c:bubble3D val="0"/>
            <c:spPr>
              <a:solidFill>
                <a:schemeClr val="bg2"/>
              </a:solidFill>
              <a:ln w="19050">
                <a:noFill/>
              </a:ln>
              <a:effectLst/>
            </c:spPr>
            <c:extLst>
              <c:ext xmlns:c16="http://schemas.microsoft.com/office/drawing/2014/chart" uri="{C3380CC4-5D6E-409C-BE32-E72D297353CC}">
                <c16:uniqueId val="{00000003-0011-4772-93FF-8CF059B07177}"/>
              </c:ext>
            </c:extLst>
          </c:dPt>
          <c:cat>
            <c:strRef>
              <c:f>Sheet1!$A$2:$A$3</c:f>
              <c:strCache>
                <c:ptCount val="2"/>
                <c:pt idx="0">
                  <c:v>1st Qtr</c:v>
                </c:pt>
                <c:pt idx="1">
                  <c:v>2nd Qtr</c:v>
                </c:pt>
              </c:strCache>
            </c:strRef>
          </c:cat>
          <c:val>
            <c:numRef>
              <c:f>Sheet1!$B$2:$B$3</c:f>
              <c:numCache>
                <c:formatCode>General</c:formatCode>
                <c:ptCount val="2"/>
                <c:pt idx="0">
                  <c:v>37</c:v>
                </c:pt>
                <c:pt idx="1">
                  <c:v>63</c:v>
                </c:pt>
              </c:numCache>
            </c:numRef>
          </c:val>
          <c:extLst>
            <c:ext xmlns:c16="http://schemas.microsoft.com/office/drawing/2014/chart" uri="{C3380CC4-5D6E-409C-BE32-E72D297353CC}">
              <c16:uniqueId val="{00000004-0011-4772-93FF-8CF059B07177}"/>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2"/>
            </a:solidFill>
          </c:spPr>
          <c:dPt>
            <c:idx val="0"/>
            <c:bubble3D val="0"/>
            <c:spPr>
              <a:solidFill>
                <a:schemeClr val="accent3"/>
              </a:solidFill>
              <a:ln w="19050">
                <a:noFill/>
              </a:ln>
              <a:effectLst/>
            </c:spPr>
            <c:extLst>
              <c:ext xmlns:c16="http://schemas.microsoft.com/office/drawing/2014/chart" uri="{C3380CC4-5D6E-409C-BE32-E72D297353CC}">
                <c16:uniqueId val="{00000001-B7EF-486F-B9C3-BB44DDE740B7}"/>
              </c:ext>
            </c:extLst>
          </c:dPt>
          <c:dPt>
            <c:idx val="1"/>
            <c:bubble3D val="0"/>
            <c:spPr>
              <a:solidFill>
                <a:schemeClr val="bg2"/>
              </a:solidFill>
              <a:ln w="19050">
                <a:noFill/>
              </a:ln>
              <a:effectLst/>
            </c:spPr>
            <c:extLst>
              <c:ext xmlns:c16="http://schemas.microsoft.com/office/drawing/2014/chart" uri="{C3380CC4-5D6E-409C-BE32-E72D297353CC}">
                <c16:uniqueId val="{00000003-B7EF-486F-B9C3-BB44DDE740B7}"/>
              </c:ext>
            </c:extLst>
          </c:dPt>
          <c:cat>
            <c:strRef>
              <c:f>Sheet1!$A$2:$A$3</c:f>
              <c:strCache>
                <c:ptCount val="2"/>
                <c:pt idx="0">
                  <c:v>1st Qtr</c:v>
                </c:pt>
                <c:pt idx="1">
                  <c:v>2nd Qtr</c:v>
                </c:pt>
              </c:strCache>
            </c:strRef>
          </c:cat>
          <c:val>
            <c:numRef>
              <c:f>Sheet1!$B$2:$B$3</c:f>
              <c:numCache>
                <c:formatCode>General</c:formatCode>
                <c:ptCount val="2"/>
                <c:pt idx="0">
                  <c:v>45</c:v>
                </c:pt>
                <c:pt idx="1">
                  <c:v>55</c:v>
                </c:pt>
              </c:numCache>
            </c:numRef>
          </c:val>
          <c:extLst>
            <c:ext xmlns:c16="http://schemas.microsoft.com/office/drawing/2014/chart" uri="{C3380CC4-5D6E-409C-BE32-E72D297353CC}">
              <c16:uniqueId val="{00000004-B7EF-486F-B9C3-BB44DDE740B7}"/>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accent2"/>
                </a:solidFill>
              </a:rPr>
              <a:t>Annual Sales &amp; Gross Profit</a:t>
            </a:r>
          </a:p>
        </c:rich>
      </c:tx>
      <c:layout>
        <c:manualLayout>
          <c:xMode val="edge"/>
          <c:yMode val="edge"/>
          <c:x val="9.9205277819246675E-3"/>
          <c:y val="9.283625730994152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Total Sales</c:v>
                </c:pt>
              </c:strCache>
            </c:strRef>
          </c:tx>
          <c:spPr>
            <a:solidFill>
              <a:schemeClr val="accent2"/>
            </a:solidFill>
            <a:ln>
              <a:noFill/>
            </a:ln>
            <a:effectLst/>
          </c:spPr>
          <c:invertIfNegative val="0"/>
          <c:cat>
            <c:strRef>
              <c:f>Sheet1!$A$2:$A$4</c:f>
              <c:strCache>
                <c:ptCount val="3"/>
                <c:pt idx="0">
                  <c:v>Year 1</c:v>
                </c:pt>
                <c:pt idx="1">
                  <c:v>Year 2</c:v>
                </c:pt>
                <c:pt idx="2">
                  <c:v>Year 3</c:v>
                </c:pt>
              </c:strCache>
            </c:strRef>
          </c:cat>
          <c:val>
            <c:numRef>
              <c:f>Sheet1!$B$2:$B$4</c:f>
              <c:numCache>
                <c:formatCode>General</c:formatCode>
                <c:ptCount val="3"/>
                <c:pt idx="0">
                  <c:v>300</c:v>
                </c:pt>
                <c:pt idx="1">
                  <c:v>400</c:v>
                </c:pt>
                <c:pt idx="2">
                  <c:v>500</c:v>
                </c:pt>
              </c:numCache>
            </c:numRef>
          </c:val>
          <c:extLst>
            <c:ext xmlns:c16="http://schemas.microsoft.com/office/drawing/2014/chart" uri="{C3380CC4-5D6E-409C-BE32-E72D297353CC}">
              <c16:uniqueId val="{00000000-8E30-4838-AC67-F96C488013E6}"/>
            </c:ext>
          </c:extLst>
        </c:ser>
        <c:ser>
          <c:idx val="1"/>
          <c:order val="1"/>
          <c:tx>
            <c:strRef>
              <c:f>Sheet1!$C$1</c:f>
              <c:strCache>
                <c:ptCount val="1"/>
                <c:pt idx="0">
                  <c:v>Net Profit</c:v>
                </c:pt>
              </c:strCache>
            </c:strRef>
          </c:tx>
          <c:spPr>
            <a:solidFill>
              <a:schemeClr val="bg2">
                <a:lumMod val="40000"/>
                <a:lumOff val="60000"/>
              </a:schemeClr>
            </a:solidFill>
            <a:ln>
              <a:noFill/>
            </a:ln>
            <a:effectLst/>
          </c:spPr>
          <c:invertIfNegative val="0"/>
          <c:cat>
            <c:strRef>
              <c:f>Sheet1!$A$2:$A$4</c:f>
              <c:strCache>
                <c:ptCount val="3"/>
                <c:pt idx="0">
                  <c:v>Year 1</c:v>
                </c:pt>
                <c:pt idx="1">
                  <c:v>Year 2</c:v>
                </c:pt>
                <c:pt idx="2">
                  <c:v>Year 3</c:v>
                </c:pt>
              </c:strCache>
            </c:strRef>
          </c:cat>
          <c:val>
            <c:numRef>
              <c:f>Sheet1!$C$2:$C$4</c:f>
              <c:numCache>
                <c:formatCode>General</c:formatCode>
                <c:ptCount val="3"/>
                <c:pt idx="0">
                  <c:v>36</c:v>
                </c:pt>
                <c:pt idx="1">
                  <c:v>48</c:v>
                </c:pt>
                <c:pt idx="2">
                  <c:v>60</c:v>
                </c:pt>
              </c:numCache>
            </c:numRef>
          </c:val>
          <c:extLst>
            <c:ext xmlns:c16="http://schemas.microsoft.com/office/drawing/2014/chart" uri="{C3380CC4-5D6E-409C-BE32-E72D297353CC}">
              <c16:uniqueId val="{00000001-8E30-4838-AC67-F96C488013E6}"/>
            </c:ext>
          </c:extLst>
        </c:ser>
        <c:dLbls>
          <c:showLegendKey val="0"/>
          <c:showVal val="0"/>
          <c:showCatName val="0"/>
          <c:showSerName val="0"/>
          <c:showPercent val="0"/>
          <c:showBubbleSize val="0"/>
        </c:dLbls>
        <c:gapWidth val="72"/>
        <c:overlap val="-12"/>
        <c:axId val="490625744"/>
        <c:axId val="490625104"/>
      </c:barChart>
      <c:catAx>
        <c:axId val="490625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0625104"/>
        <c:crosses val="autoZero"/>
        <c:auto val="1"/>
        <c:lblAlgn val="ctr"/>
        <c:lblOffset val="100"/>
        <c:noMultiLvlLbl val="0"/>
      </c:catAx>
      <c:valAx>
        <c:axId val="490625104"/>
        <c:scaling>
          <c:orientation val="minMax"/>
          <c:max val="500"/>
        </c:scaling>
        <c:delete val="0"/>
        <c:axPos val="l"/>
        <c:majorGridlines>
          <c:spPr>
            <a:ln w="317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062574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2"/>
            </a:solidFill>
          </c:spPr>
          <c:dPt>
            <c:idx val="0"/>
            <c:bubble3D val="0"/>
            <c:spPr>
              <a:solidFill>
                <a:schemeClr val="accent3"/>
              </a:solidFill>
              <a:ln w="19050">
                <a:noFill/>
              </a:ln>
              <a:effectLst/>
            </c:spPr>
            <c:extLst>
              <c:ext xmlns:c16="http://schemas.microsoft.com/office/drawing/2014/chart" uri="{C3380CC4-5D6E-409C-BE32-E72D297353CC}">
                <c16:uniqueId val="{00000001-D42E-4A67-ABB7-DD78A2E787CE}"/>
              </c:ext>
            </c:extLst>
          </c:dPt>
          <c:dPt>
            <c:idx val="1"/>
            <c:bubble3D val="0"/>
            <c:spPr>
              <a:solidFill>
                <a:schemeClr val="accent5"/>
              </a:solidFill>
              <a:ln w="19050">
                <a:noFill/>
              </a:ln>
              <a:effectLst/>
            </c:spPr>
            <c:extLst>
              <c:ext xmlns:c16="http://schemas.microsoft.com/office/drawing/2014/chart" uri="{C3380CC4-5D6E-409C-BE32-E72D297353CC}">
                <c16:uniqueId val="{00000003-D42E-4A67-ABB7-DD78A2E787CE}"/>
              </c:ext>
            </c:extLst>
          </c:dPt>
          <c:dPt>
            <c:idx val="2"/>
            <c:bubble3D val="0"/>
            <c:spPr>
              <a:solidFill>
                <a:schemeClr val="accent4"/>
              </a:solidFill>
              <a:ln w="19050">
                <a:noFill/>
              </a:ln>
              <a:effectLst/>
            </c:spPr>
            <c:extLst>
              <c:ext xmlns:c16="http://schemas.microsoft.com/office/drawing/2014/chart" uri="{C3380CC4-5D6E-409C-BE32-E72D297353CC}">
                <c16:uniqueId val="{00000005-D42E-4A67-ABB7-DD78A2E787CE}"/>
              </c:ext>
            </c:extLst>
          </c:dPt>
          <c:dPt>
            <c:idx val="3"/>
            <c:bubble3D val="0"/>
            <c:spPr>
              <a:solidFill>
                <a:schemeClr val="accent6"/>
              </a:solidFill>
              <a:ln w="19050">
                <a:noFill/>
              </a:ln>
              <a:effectLst/>
            </c:spPr>
            <c:extLst>
              <c:ext xmlns:c16="http://schemas.microsoft.com/office/drawing/2014/chart" uri="{C3380CC4-5D6E-409C-BE32-E72D297353CC}">
                <c16:uniqueId val="{00000007-D42E-4A67-ABB7-DD78A2E787C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30</c:v>
                </c:pt>
                <c:pt idx="1">
                  <c:v>15</c:v>
                </c:pt>
                <c:pt idx="2">
                  <c:v>10</c:v>
                </c:pt>
                <c:pt idx="3">
                  <c:v>20</c:v>
                </c:pt>
              </c:numCache>
            </c:numRef>
          </c:val>
          <c:extLst>
            <c:ext xmlns:c16="http://schemas.microsoft.com/office/drawing/2014/chart" uri="{C3380CC4-5D6E-409C-BE32-E72D297353CC}">
              <c16:uniqueId val="{00000008-D42E-4A67-ABB7-DD78A2E787CE}"/>
            </c:ext>
          </c:extLst>
        </c:ser>
        <c:dLbls>
          <c:showLegendKey val="0"/>
          <c:showVal val="0"/>
          <c:showCatName val="0"/>
          <c:showSerName val="0"/>
          <c:showPercent val="0"/>
          <c:showBubbleSize val="0"/>
          <c:showLeaderLines val="1"/>
        </c:dLbls>
        <c:firstSliceAng val="12"/>
        <c:holeSize val="7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F7A84F-E231-42BE-A9F8-B5131853C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CB813BC-9E49-4ABB-A3C3-CEE0885B02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EBDBEE-1FDA-4F57-947F-5759FA6ABC55}" type="datetimeFigureOut">
              <a:rPr lang="en-US" smtClean="0"/>
              <a:t>1/26/2025</a:t>
            </a:fld>
            <a:endParaRPr lang="en-US" dirty="0"/>
          </a:p>
        </p:txBody>
      </p:sp>
      <p:sp>
        <p:nvSpPr>
          <p:cNvPr id="4" name="Footer Placeholder 3">
            <a:extLst>
              <a:ext uri="{FF2B5EF4-FFF2-40B4-BE49-F238E27FC236}">
                <a16:creationId xmlns:a16="http://schemas.microsoft.com/office/drawing/2014/main" id="{47ADFF29-9BE4-4CDF-A198-BBEE303F0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D4AFC6-5A97-4417-A16A-485E5801A6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A8C659-3DDB-48CB-A056-6A658A161B7C}" type="slidenum">
              <a:rPr lang="en-US" smtClean="0"/>
              <a:t>‹#›</a:t>
            </a:fld>
            <a:endParaRPr lang="en-US" dirty="0"/>
          </a:p>
        </p:txBody>
      </p:sp>
    </p:spTree>
    <p:extLst>
      <p:ext uri="{BB962C8B-B14F-4D97-AF65-F5344CB8AC3E}">
        <p14:creationId xmlns:p14="http://schemas.microsoft.com/office/powerpoint/2010/main" val="2360767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t>1/26/2025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dirty="0"/>
          </a:p>
        </p:txBody>
      </p:sp>
    </p:spTree>
    <p:extLst>
      <p:ext uri="{BB962C8B-B14F-4D97-AF65-F5344CB8AC3E}">
        <p14:creationId xmlns:p14="http://schemas.microsoft.com/office/powerpoint/2010/main" val="32288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16</a:t>
            </a:fld>
            <a:endParaRPr lang="en-US" dirty="0"/>
          </a:p>
        </p:txBody>
      </p:sp>
    </p:spTree>
    <p:extLst>
      <p:ext uri="{BB962C8B-B14F-4D97-AF65-F5344CB8AC3E}">
        <p14:creationId xmlns:p14="http://schemas.microsoft.com/office/powerpoint/2010/main" val="604575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17</a:t>
            </a:fld>
            <a:endParaRPr lang="en-US" dirty="0"/>
          </a:p>
        </p:txBody>
      </p:sp>
    </p:spTree>
    <p:extLst>
      <p:ext uri="{BB962C8B-B14F-4D97-AF65-F5344CB8AC3E}">
        <p14:creationId xmlns:p14="http://schemas.microsoft.com/office/powerpoint/2010/main" val="1327980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18</a:t>
            </a:fld>
            <a:endParaRPr lang="en-US" dirty="0"/>
          </a:p>
        </p:txBody>
      </p:sp>
    </p:spTree>
    <p:extLst>
      <p:ext uri="{BB962C8B-B14F-4D97-AF65-F5344CB8AC3E}">
        <p14:creationId xmlns:p14="http://schemas.microsoft.com/office/powerpoint/2010/main" val="1335137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19</a:t>
            </a:fld>
            <a:endParaRPr lang="en-US" dirty="0"/>
          </a:p>
        </p:txBody>
      </p:sp>
    </p:spTree>
    <p:extLst>
      <p:ext uri="{BB962C8B-B14F-4D97-AF65-F5344CB8AC3E}">
        <p14:creationId xmlns:p14="http://schemas.microsoft.com/office/powerpoint/2010/main" val="3142064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20</a:t>
            </a:fld>
            <a:endParaRPr lang="en-US" dirty="0"/>
          </a:p>
        </p:txBody>
      </p:sp>
    </p:spTree>
    <p:extLst>
      <p:ext uri="{BB962C8B-B14F-4D97-AF65-F5344CB8AC3E}">
        <p14:creationId xmlns:p14="http://schemas.microsoft.com/office/powerpoint/2010/main" val="4032744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a:t>
            </a:fld>
            <a:endParaRPr lang="en-US" dirty="0"/>
          </a:p>
        </p:txBody>
      </p:sp>
    </p:spTree>
    <p:extLst>
      <p:ext uri="{BB962C8B-B14F-4D97-AF65-F5344CB8AC3E}">
        <p14:creationId xmlns:p14="http://schemas.microsoft.com/office/powerpoint/2010/main" val="2609089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a:t>
            </a:fld>
            <a:endParaRPr lang="en-US" dirty="0"/>
          </a:p>
        </p:txBody>
      </p:sp>
    </p:spTree>
    <p:extLst>
      <p:ext uri="{BB962C8B-B14F-4D97-AF65-F5344CB8AC3E}">
        <p14:creationId xmlns:p14="http://schemas.microsoft.com/office/powerpoint/2010/main" val="893538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8663A-5A12-1D75-1D8C-37FBA0FEBD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AF4F2-5495-6608-A277-9CD8C58FF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D9EB8D-E4FD-40F6-2447-1F265AEDD7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8C2744-2BC2-00A4-F34B-26EB5362EAD3}"/>
              </a:ext>
            </a:extLst>
          </p:cNvPr>
          <p:cNvSpPr>
            <a:spLocks noGrp="1"/>
          </p:cNvSpPr>
          <p:nvPr>
            <p:ph type="sldNum" sz="quarter" idx="5"/>
          </p:nvPr>
        </p:nvSpPr>
        <p:spPr/>
        <p:txBody>
          <a:bodyPr/>
          <a:lstStyle/>
          <a:p>
            <a:fld id="{9CA004F4-F240-48F9-8AE1-486585C7F00D}" type="slidenum">
              <a:rPr lang="en-US" smtClean="0"/>
              <a:t>4</a:t>
            </a:fld>
            <a:endParaRPr lang="en-US" dirty="0"/>
          </a:p>
        </p:txBody>
      </p:sp>
    </p:spTree>
    <p:extLst>
      <p:ext uri="{BB962C8B-B14F-4D97-AF65-F5344CB8AC3E}">
        <p14:creationId xmlns:p14="http://schemas.microsoft.com/office/powerpoint/2010/main" val="4184679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14CBC-13C8-B8E9-E65C-610C184BDE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9921D2-7E77-DDEA-B833-B3B756055F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83FC1-BF76-054E-50B3-FB3A7BB0A2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860D17-A43B-594F-BB8A-0610D9615870}"/>
              </a:ext>
            </a:extLst>
          </p:cNvPr>
          <p:cNvSpPr>
            <a:spLocks noGrp="1"/>
          </p:cNvSpPr>
          <p:nvPr>
            <p:ph type="sldNum" sz="quarter" idx="5"/>
          </p:nvPr>
        </p:nvSpPr>
        <p:spPr/>
        <p:txBody>
          <a:bodyPr/>
          <a:lstStyle/>
          <a:p>
            <a:fld id="{9CA004F4-F240-48F9-8AE1-486585C7F00D}" type="slidenum">
              <a:rPr lang="en-US" smtClean="0"/>
              <a:t>7</a:t>
            </a:fld>
            <a:endParaRPr lang="en-US" dirty="0"/>
          </a:p>
        </p:txBody>
      </p:sp>
    </p:spTree>
    <p:extLst>
      <p:ext uri="{BB962C8B-B14F-4D97-AF65-F5344CB8AC3E}">
        <p14:creationId xmlns:p14="http://schemas.microsoft.com/office/powerpoint/2010/main" val="3433273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D3F53-C8E3-4D58-EF16-70269D04FE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1196D-84B2-ADF7-AD56-F2952AE2E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4035D2-4C7C-F741-8442-8CFE1E6E7F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7699CE-017B-E617-A5FC-A88B5AEDB9D8}"/>
              </a:ext>
            </a:extLst>
          </p:cNvPr>
          <p:cNvSpPr>
            <a:spLocks noGrp="1"/>
          </p:cNvSpPr>
          <p:nvPr>
            <p:ph type="sldNum" sz="quarter" idx="5"/>
          </p:nvPr>
        </p:nvSpPr>
        <p:spPr/>
        <p:txBody>
          <a:bodyPr/>
          <a:lstStyle/>
          <a:p>
            <a:fld id="{9CA004F4-F240-48F9-8AE1-486585C7F00D}" type="slidenum">
              <a:rPr lang="en-US" smtClean="0"/>
              <a:t>10</a:t>
            </a:fld>
            <a:endParaRPr lang="en-US" dirty="0"/>
          </a:p>
        </p:txBody>
      </p:sp>
    </p:spTree>
    <p:extLst>
      <p:ext uri="{BB962C8B-B14F-4D97-AF65-F5344CB8AC3E}">
        <p14:creationId xmlns:p14="http://schemas.microsoft.com/office/powerpoint/2010/main" val="1131456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13</a:t>
            </a:fld>
            <a:endParaRPr lang="en-US" dirty="0"/>
          </a:p>
        </p:txBody>
      </p:sp>
    </p:spTree>
    <p:extLst>
      <p:ext uri="{BB962C8B-B14F-4D97-AF65-F5344CB8AC3E}">
        <p14:creationId xmlns:p14="http://schemas.microsoft.com/office/powerpoint/2010/main" val="3141029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14</a:t>
            </a:fld>
            <a:endParaRPr lang="en-US" dirty="0"/>
          </a:p>
        </p:txBody>
      </p:sp>
    </p:spTree>
    <p:extLst>
      <p:ext uri="{BB962C8B-B14F-4D97-AF65-F5344CB8AC3E}">
        <p14:creationId xmlns:p14="http://schemas.microsoft.com/office/powerpoint/2010/main" val="1912317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15</a:t>
            </a:fld>
            <a:endParaRPr lang="en-US" dirty="0"/>
          </a:p>
        </p:txBody>
      </p:sp>
    </p:spTree>
    <p:extLst>
      <p:ext uri="{BB962C8B-B14F-4D97-AF65-F5344CB8AC3E}">
        <p14:creationId xmlns:p14="http://schemas.microsoft.com/office/powerpoint/2010/main" val="335417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mn-lt"/>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noProof="0" smtClean="0"/>
              <a:t>1/26/2025</a:t>
            </a:fld>
            <a:endParaRPr lang="en-US" noProof="0"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Horisontal Content">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E4FD2CFF-0F3D-42BB-BBFF-903727B32640}"/>
              </a:ext>
            </a:extLst>
          </p:cNvPr>
          <p:cNvSpPr/>
          <p:nvPr userDrawn="1"/>
        </p:nvSpPr>
        <p:spPr>
          <a:xfrm>
            <a:off x="0" y="1562188"/>
            <a:ext cx="11269980" cy="2359660"/>
          </a:xfrm>
          <a:custGeom>
            <a:avLst/>
            <a:gdLst/>
            <a:ahLst/>
            <a:cxnLst/>
            <a:rect l="l" t="t" r="r" b="b"/>
            <a:pathLst>
              <a:path w="11269980" h="2359660">
                <a:moveTo>
                  <a:pt x="0" y="2359152"/>
                </a:moveTo>
                <a:lnTo>
                  <a:pt x="11269980" y="2359152"/>
                </a:lnTo>
                <a:lnTo>
                  <a:pt x="11269980" y="0"/>
                </a:lnTo>
                <a:lnTo>
                  <a:pt x="0" y="0"/>
                </a:lnTo>
                <a:lnTo>
                  <a:pt x="0" y="2359152"/>
                </a:lnTo>
                <a:close/>
              </a:path>
            </a:pathLst>
          </a:custGeom>
          <a:solidFill>
            <a:schemeClr val="accent2"/>
          </a:solidFill>
        </p:spPr>
        <p:txBody>
          <a:bodyPr wrap="square" lIns="0" tIns="0" rIns="0" bIns="0" rtlCol="0"/>
          <a:lstStyle/>
          <a:p>
            <a:endParaRPr lang="en-US" noProof="0" dirty="0"/>
          </a:p>
        </p:txBody>
      </p:sp>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4133087"/>
            <a:ext cx="10431780" cy="204387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1/26/2025</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9" name="Content Placeholder 3">
            <a:extLst>
              <a:ext uri="{FF2B5EF4-FFF2-40B4-BE49-F238E27FC236}">
                <a16:creationId xmlns:a16="http://schemas.microsoft.com/office/drawing/2014/main" id="{C1B0D46C-2987-401A-A0C4-CFB6F73E9D23}"/>
              </a:ext>
            </a:extLst>
          </p:cNvPr>
          <p:cNvSpPr>
            <a:spLocks noGrp="1"/>
          </p:cNvSpPr>
          <p:nvPr>
            <p:ph sz="half" idx="13"/>
          </p:nvPr>
        </p:nvSpPr>
        <p:spPr>
          <a:xfrm>
            <a:off x="844296" y="1788579"/>
            <a:ext cx="10425684" cy="190687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8979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ix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202246-9B90-4CE1-AAF1-3328E51AE0A5}"/>
              </a:ext>
            </a:extLst>
          </p:cNvPr>
          <p:cNvSpPr>
            <a:spLocks noGrp="1"/>
          </p:cNvSpPr>
          <p:nvPr>
            <p:ph type="pic" sz="quarter" idx="13"/>
          </p:nvPr>
        </p:nvSpPr>
        <p:spPr>
          <a:xfrm>
            <a:off x="0" y="0"/>
            <a:ext cx="12192000" cy="6858000"/>
          </a:xfrm>
        </p:spPr>
        <p:txBody>
          <a:bodyPr/>
          <a:lstStyle>
            <a:lvl1pPr marL="0" indent="0" algn="ctr">
              <a:buNone/>
              <a:defRPr/>
            </a:lvl1pPr>
          </a:lstStyle>
          <a:p>
            <a:r>
              <a:rPr lang="en-US" noProof="0"/>
              <a:t>Click icon to add picture</a:t>
            </a:r>
            <a:endParaRPr lang="en-US" noProof="0" dirty="0"/>
          </a:p>
        </p:txBody>
      </p:sp>
      <p:sp>
        <p:nvSpPr>
          <p:cNvPr id="18" name="Content Placeholder 2">
            <a:extLst>
              <a:ext uri="{FF2B5EF4-FFF2-40B4-BE49-F238E27FC236}">
                <a16:creationId xmlns:a16="http://schemas.microsoft.com/office/drawing/2014/main" id="{843DF42B-5E6A-409A-A205-0B59AE5FBD98}"/>
              </a:ext>
            </a:extLst>
          </p:cNvPr>
          <p:cNvSpPr>
            <a:spLocks noGrp="1"/>
          </p:cNvSpPr>
          <p:nvPr>
            <p:ph sz="half" idx="15"/>
          </p:nvPr>
        </p:nvSpPr>
        <p:spPr>
          <a:xfrm>
            <a:off x="8530301" y="1690689"/>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9C7A202D-9C81-48E9-AC0B-E4DDE20AE14F}"/>
              </a:ext>
            </a:extLst>
          </p:cNvPr>
          <p:cNvSpPr>
            <a:spLocks noGrp="1"/>
          </p:cNvSpPr>
          <p:nvPr>
            <p:ph sz="half" idx="14"/>
          </p:nvPr>
        </p:nvSpPr>
        <p:spPr>
          <a:xfrm>
            <a:off x="4888689"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1337076"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1/26/2025</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25" name="Content Placeholder 2">
            <a:extLst>
              <a:ext uri="{FF2B5EF4-FFF2-40B4-BE49-F238E27FC236}">
                <a16:creationId xmlns:a16="http://schemas.microsoft.com/office/drawing/2014/main" id="{70506441-775A-4D93-ADE3-695C86D6699F}"/>
              </a:ext>
            </a:extLst>
          </p:cNvPr>
          <p:cNvSpPr>
            <a:spLocks noGrp="1"/>
          </p:cNvSpPr>
          <p:nvPr>
            <p:ph sz="half" idx="16"/>
          </p:nvPr>
        </p:nvSpPr>
        <p:spPr>
          <a:xfrm>
            <a:off x="8530301"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Content Placeholder 2">
            <a:extLst>
              <a:ext uri="{FF2B5EF4-FFF2-40B4-BE49-F238E27FC236}">
                <a16:creationId xmlns:a16="http://schemas.microsoft.com/office/drawing/2014/main" id="{FA00A08C-FA2D-44B5-9451-63F193A3E7B3}"/>
              </a:ext>
            </a:extLst>
          </p:cNvPr>
          <p:cNvSpPr>
            <a:spLocks noGrp="1"/>
          </p:cNvSpPr>
          <p:nvPr>
            <p:ph sz="half" idx="17"/>
          </p:nvPr>
        </p:nvSpPr>
        <p:spPr>
          <a:xfrm>
            <a:off x="4888689"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Content Placeholder 2">
            <a:extLst>
              <a:ext uri="{FF2B5EF4-FFF2-40B4-BE49-F238E27FC236}">
                <a16:creationId xmlns:a16="http://schemas.microsoft.com/office/drawing/2014/main" id="{6A8F9540-8D26-4ADA-88E6-B9A742232C2D}"/>
              </a:ext>
            </a:extLst>
          </p:cNvPr>
          <p:cNvSpPr>
            <a:spLocks noGrp="1"/>
          </p:cNvSpPr>
          <p:nvPr>
            <p:ph sz="half" idx="18"/>
          </p:nvPr>
        </p:nvSpPr>
        <p:spPr>
          <a:xfrm>
            <a:off x="1337076"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Picture Placeholder 28">
            <a:extLst>
              <a:ext uri="{FF2B5EF4-FFF2-40B4-BE49-F238E27FC236}">
                <a16:creationId xmlns:a16="http://schemas.microsoft.com/office/drawing/2014/main" id="{3D7801BA-80A8-4F2C-90C8-155E6210A852}"/>
              </a:ext>
            </a:extLst>
          </p:cNvPr>
          <p:cNvSpPr>
            <a:spLocks noGrp="1"/>
          </p:cNvSpPr>
          <p:nvPr>
            <p:ph type="pic" sz="quarter" idx="19"/>
          </p:nvPr>
        </p:nvSpPr>
        <p:spPr>
          <a:xfrm>
            <a:off x="947634"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0" name="Picture Placeholder 28">
            <a:extLst>
              <a:ext uri="{FF2B5EF4-FFF2-40B4-BE49-F238E27FC236}">
                <a16:creationId xmlns:a16="http://schemas.microsoft.com/office/drawing/2014/main" id="{99C7ED62-8CE2-417B-9E03-DB47D419110B}"/>
              </a:ext>
            </a:extLst>
          </p:cNvPr>
          <p:cNvSpPr>
            <a:spLocks noGrp="1"/>
          </p:cNvSpPr>
          <p:nvPr>
            <p:ph type="pic" sz="quarter" idx="20"/>
          </p:nvPr>
        </p:nvSpPr>
        <p:spPr>
          <a:xfrm>
            <a:off x="4499246"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1" name="Picture Placeholder 28">
            <a:extLst>
              <a:ext uri="{FF2B5EF4-FFF2-40B4-BE49-F238E27FC236}">
                <a16:creationId xmlns:a16="http://schemas.microsoft.com/office/drawing/2014/main" id="{96383197-4013-4D5E-BF47-64BD2386A4D6}"/>
              </a:ext>
            </a:extLst>
          </p:cNvPr>
          <p:cNvSpPr>
            <a:spLocks noGrp="1"/>
          </p:cNvSpPr>
          <p:nvPr>
            <p:ph type="pic" sz="quarter" idx="21"/>
          </p:nvPr>
        </p:nvSpPr>
        <p:spPr>
          <a:xfrm>
            <a:off x="8126282"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2" name="Picture Placeholder 28">
            <a:extLst>
              <a:ext uri="{FF2B5EF4-FFF2-40B4-BE49-F238E27FC236}">
                <a16:creationId xmlns:a16="http://schemas.microsoft.com/office/drawing/2014/main" id="{B2568099-B430-4F70-A248-1840860FFEED}"/>
              </a:ext>
            </a:extLst>
          </p:cNvPr>
          <p:cNvSpPr>
            <a:spLocks noGrp="1"/>
          </p:cNvSpPr>
          <p:nvPr>
            <p:ph type="pic" sz="quarter" idx="22"/>
          </p:nvPr>
        </p:nvSpPr>
        <p:spPr>
          <a:xfrm>
            <a:off x="947634"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3" name="Picture Placeholder 28">
            <a:extLst>
              <a:ext uri="{FF2B5EF4-FFF2-40B4-BE49-F238E27FC236}">
                <a16:creationId xmlns:a16="http://schemas.microsoft.com/office/drawing/2014/main" id="{82A0F640-3653-4074-BEAA-B09FF6E0B391}"/>
              </a:ext>
            </a:extLst>
          </p:cNvPr>
          <p:cNvSpPr>
            <a:spLocks noGrp="1"/>
          </p:cNvSpPr>
          <p:nvPr>
            <p:ph type="pic" sz="quarter" idx="23"/>
          </p:nvPr>
        </p:nvSpPr>
        <p:spPr>
          <a:xfrm>
            <a:off x="4499246"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4" name="Picture Placeholder 28">
            <a:extLst>
              <a:ext uri="{FF2B5EF4-FFF2-40B4-BE49-F238E27FC236}">
                <a16:creationId xmlns:a16="http://schemas.microsoft.com/office/drawing/2014/main" id="{1723BD4F-261F-418F-B763-09039D2CA7B6}"/>
              </a:ext>
            </a:extLst>
          </p:cNvPr>
          <p:cNvSpPr>
            <a:spLocks noGrp="1"/>
          </p:cNvSpPr>
          <p:nvPr>
            <p:ph type="pic" sz="quarter" idx="24"/>
          </p:nvPr>
        </p:nvSpPr>
        <p:spPr>
          <a:xfrm>
            <a:off x="8126282"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2667104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mparison with picture">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B74348DE-EC54-4C62-948C-0B2BF9045578}"/>
              </a:ext>
            </a:extLst>
          </p:cNvPr>
          <p:cNvSpPr>
            <a:spLocks noGrp="1"/>
          </p:cNvSpPr>
          <p:nvPr>
            <p:ph type="pic" sz="quarter" idx="13"/>
          </p:nvPr>
        </p:nvSpPr>
        <p:spPr>
          <a:xfrm>
            <a:off x="0" y="3115389"/>
            <a:ext cx="12188825" cy="3742611"/>
          </a:xfrm>
        </p:spPr>
        <p:txBody>
          <a:bodyPr/>
          <a:lstStyle>
            <a:lvl1pPr marL="0" indent="0" algn="ctr">
              <a:buNone/>
              <a:defRPr/>
            </a:lvl1pPr>
          </a:lstStyle>
          <a:p>
            <a:r>
              <a:rPr lang="en-US" noProof="0"/>
              <a:t>Click icon to add picture</a:t>
            </a:r>
            <a:endParaRPr lang="en-US" noProof="0" dirty="0"/>
          </a:p>
        </p:txBody>
      </p:sp>
      <p:sp>
        <p:nvSpPr>
          <p:cNvPr id="10" name="object 3">
            <a:extLst>
              <a:ext uri="{FF2B5EF4-FFF2-40B4-BE49-F238E27FC236}">
                <a16:creationId xmlns:a16="http://schemas.microsoft.com/office/drawing/2014/main" id="{2A53E879-94A1-4659-9069-ED0D6F03014D}"/>
              </a:ext>
            </a:extLst>
          </p:cNvPr>
          <p:cNvSpPr/>
          <p:nvPr userDrawn="1"/>
        </p:nvSpPr>
        <p:spPr>
          <a:xfrm>
            <a:off x="2400" y="1999821"/>
            <a:ext cx="12189600" cy="111556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9859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3434047"/>
            <a:ext cx="5157787" cy="27556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9859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3434047"/>
            <a:ext cx="5183188" cy="27556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noProof="0" smtClean="0"/>
              <a:t>1/26/2025</a:t>
            </a:fld>
            <a:endParaRPr lang="en-US"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775339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1/26/2025</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12" name="Picture Placeholder 11">
            <a:extLst>
              <a:ext uri="{FF2B5EF4-FFF2-40B4-BE49-F238E27FC236}">
                <a16:creationId xmlns:a16="http://schemas.microsoft.com/office/drawing/2014/main" id="{B15EEB49-54F4-404C-9B31-AD488BFCB2E0}"/>
              </a:ext>
            </a:extLst>
          </p:cNvPr>
          <p:cNvSpPr>
            <a:spLocks noGrp="1"/>
          </p:cNvSpPr>
          <p:nvPr>
            <p:ph type="pic" sz="quarter" idx="14"/>
          </p:nvPr>
        </p:nvSpPr>
        <p:spPr>
          <a:xfrm>
            <a:off x="1772412" y="2219248"/>
            <a:ext cx="2414016" cy="2414016"/>
          </a:xfrm>
          <a:prstGeom prst="ellipse">
            <a:avLst/>
          </a:prstGeom>
          <a:noFill/>
          <a:ln w="387350">
            <a:noFill/>
          </a:ln>
        </p:spPr>
        <p:txBody>
          <a:bodyPr/>
          <a:lstStyle/>
          <a:p>
            <a:r>
              <a:rPr lang="en-US" noProof="0"/>
              <a:t>Click icon to add picture</a:t>
            </a:r>
            <a:endParaRPr lang="en-US" noProof="0" dirty="0"/>
          </a:p>
        </p:txBody>
      </p:sp>
      <p:sp>
        <p:nvSpPr>
          <p:cNvPr id="17" name="Picture Placeholder 11">
            <a:extLst>
              <a:ext uri="{FF2B5EF4-FFF2-40B4-BE49-F238E27FC236}">
                <a16:creationId xmlns:a16="http://schemas.microsoft.com/office/drawing/2014/main" id="{6B2DD458-866A-421E-9AD0-B0D9E1195728}"/>
              </a:ext>
            </a:extLst>
          </p:cNvPr>
          <p:cNvSpPr>
            <a:spLocks noGrp="1"/>
          </p:cNvSpPr>
          <p:nvPr>
            <p:ph type="pic" sz="quarter" idx="17"/>
          </p:nvPr>
        </p:nvSpPr>
        <p:spPr>
          <a:xfrm>
            <a:off x="8005572" y="2196083"/>
            <a:ext cx="2414016" cy="2414016"/>
          </a:xfrm>
          <a:prstGeom prst="ellipse">
            <a:avLst/>
          </a:prstGeom>
          <a:noFill/>
          <a:ln w="387350">
            <a:noFill/>
          </a:ln>
        </p:spPr>
        <p:txBody>
          <a:bodyPr/>
          <a:lstStyle/>
          <a:p>
            <a:r>
              <a:rPr lang="en-US" noProof="0"/>
              <a:t>Click icon to add picture</a:t>
            </a:r>
            <a:endParaRPr lang="en-US" noProof="0" dirty="0"/>
          </a:p>
        </p:txBody>
      </p:sp>
      <p:sp>
        <p:nvSpPr>
          <p:cNvPr id="14" name="Picture Placeholder 11">
            <a:extLst>
              <a:ext uri="{FF2B5EF4-FFF2-40B4-BE49-F238E27FC236}">
                <a16:creationId xmlns:a16="http://schemas.microsoft.com/office/drawing/2014/main" id="{57A4D097-9603-42DC-888D-8039CE6ADC94}"/>
              </a:ext>
            </a:extLst>
          </p:cNvPr>
          <p:cNvSpPr>
            <a:spLocks noGrp="1"/>
          </p:cNvSpPr>
          <p:nvPr>
            <p:ph type="pic" sz="quarter" idx="16"/>
          </p:nvPr>
        </p:nvSpPr>
        <p:spPr>
          <a:xfrm>
            <a:off x="4587240" y="2019165"/>
            <a:ext cx="3017520" cy="3017520"/>
          </a:xfrm>
          <a:prstGeom prst="ellipse">
            <a:avLst/>
          </a:prstGeom>
          <a:noFill/>
        </p:spPr>
        <p:txBody>
          <a:bodyPr/>
          <a:lstStyle/>
          <a:p>
            <a:r>
              <a:rPr lang="en-US" noProof="0"/>
              <a:t>Click icon to add picture</a:t>
            </a:r>
            <a:endParaRPr lang="en-US" noProof="0" dirty="0"/>
          </a:p>
        </p:txBody>
      </p:sp>
      <p:sp>
        <p:nvSpPr>
          <p:cNvPr id="25" name="Text Placeholder 23">
            <a:extLst>
              <a:ext uri="{FF2B5EF4-FFF2-40B4-BE49-F238E27FC236}">
                <a16:creationId xmlns:a16="http://schemas.microsoft.com/office/drawing/2014/main" id="{B9B9E0BA-35AD-4D69-9A03-35F2509C2C27}"/>
              </a:ext>
            </a:extLst>
          </p:cNvPr>
          <p:cNvSpPr>
            <a:spLocks noGrp="1"/>
          </p:cNvSpPr>
          <p:nvPr>
            <p:ph type="body" sz="quarter" idx="19"/>
          </p:nvPr>
        </p:nvSpPr>
        <p:spPr>
          <a:xfrm>
            <a:off x="1612900"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Click to edit Master text styles</a:t>
            </a:r>
          </a:p>
        </p:txBody>
      </p:sp>
      <p:sp>
        <p:nvSpPr>
          <p:cNvPr id="26" name="Text Placeholder 23">
            <a:extLst>
              <a:ext uri="{FF2B5EF4-FFF2-40B4-BE49-F238E27FC236}">
                <a16:creationId xmlns:a16="http://schemas.microsoft.com/office/drawing/2014/main" id="{B1CC61B3-695C-423D-8F0B-45674DC932B3}"/>
              </a:ext>
            </a:extLst>
          </p:cNvPr>
          <p:cNvSpPr>
            <a:spLocks noGrp="1"/>
          </p:cNvSpPr>
          <p:nvPr>
            <p:ph type="body" sz="quarter" idx="20"/>
          </p:nvPr>
        </p:nvSpPr>
        <p:spPr>
          <a:xfrm>
            <a:off x="4745831" y="5236700"/>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Click to edit Master text styles</a:t>
            </a:r>
          </a:p>
        </p:txBody>
      </p:sp>
      <p:sp>
        <p:nvSpPr>
          <p:cNvPr id="27" name="Text Placeholder 23">
            <a:extLst>
              <a:ext uri="{FF2B5EF4-FFF2-40B4-BE49-F238E27FC236}">
                <a16:creationId xmlns:a16="http://schemas.microsoft.com/office/drawing/2014/main" id="{B870F23E-35A1-4942-A685-641AA883066A}"/>
              </a:ext>
            </a:extLst>
          </p:cNvPr>
          <p:cNvSpPr>
            <a:spLocks noGrp="1"/>
          </p:cNvSpPr>
          <p:nvPr>
            <p:ph type="body" sz="quarter" idx="21"/>
          </p:nvPr>
        </p:nvSpPr>
        <p:spPr>
          <a:xfrm>
            <a:off x="7878762"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Click to edit Master text styles</a:t>
            </a:r>
          </a:p>
        </p:txBody>
      </p:sp>
      <p:sp>
        <p:nvSpPr>
          <p:cNvPr id="29" name="Picture Placeholder 28">
            <a:extLst>
              <a:ext uri="{FF2B5EF4-FFF2-40B4-BE49-F238E27FC236}">
                <a16:creationId xmlns:a16="http://schemas.microsoft.com/office/drawing/2014/main" id="{863B8202-88BB-4ED4-B936-9D9C0B4C8D17}"/>
              </a:ext>
            </a:extLst>
          </p:cNvPr>
          <p:cNvSpPr>
            <a:spLocks noGrp="1"/>
          </p:cNvSpPr>
          <p:nvPr>
            <p:ph type="pic" sz="quarter" idx="22"/>
          </p:nvPr>
        </p:nvSpPr>
        <p:spPr>
          <a:xfrm>
            <a:off x="0" y="0"/>
            <a:ext cx="12192000" cy="6858000"/>
          </a:xfrm>
        </p:spPr>
        <p:txBody>
          <a:bodyP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49992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icture with Caption_2">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29F16048-FF4E-41B1-B3D4-0FB210A70DF2}"/>
              </a:ext>
            </a:extLst>
          </p:cNvPr>
          <p:cNvSpPr/>
          <p:nvPr userDrawn="1"/>
        </p:nvSpPr>
        <p:spPr>
          <a:xfrm>
            <a:off x="5294630" y="0"/>
            <a:ext cx="6897370" cy="6858000"/>
          </a:xfrm>
          <a:custGeom>
            <a:avLst/>
            <a:gdLst/>
            <a:ahLst/>
            <a:cxnLst/>
            <a:rect l="l" t="t" r="r" b="b"/>
            <a:pathLst>
              <a:path w="6897370" h="6858000">
                <a:moveTo>
                  <a:pt x="0" y="6858000"/>
                </a:moveTo>
                <a:lnTo>
                  <a:pt x="6896900" y="6858000"/>
                </a:lnTo>
                <a:lnTo>
                  <a:pt x="6896900"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11" name="Oval 10">
            <a:extLst>
              <a:ext uri="{FF2B5EF4-FFF2-40B4-BE49-F238E27FC236}">
                <a16:creationId xmlns:a16="http://schemas.microsoft.com/office/drawing/2014/main"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17362"/>
            <a:ext cx="3932237" cy="1302111"/>
          </a:xfrm>
        </p:spPr>
        <p:txBody>
          <a:bodyPr anchor="b"/>
          <a:lstStyle>
            <a:lvl1pPr>
              <a:defRPr sz="3200"/>
            </a:lvl1pPr>
          </a:lstStyle>
          <a:p>
            <a:r>
              <a:rPr lang="en-US" noProof="0"/>
              <a:t>Click to edit Master title style</a:t>
            </a:r>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7294251" y="119269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noProof="0" smtClean="0"/>
              <a:t>1/26/2025</a:t>
            </a:fld>
            <a:endParaRPr lang="en-US" noProof="0"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9" name="object 2">
            <a:extLst>
              <a:ext uri="{FF2B5EF4-FFF2-40B4-BE49-F238E27FC236}">
                <a16:creationId xmlns:a16="http://schemas.microsoft.com/office/drawing/2014/main" id="{9337951D-6DB6-4713-9200-E8513CDEB6B3}"/>
              </a:ext>
            </a:extLst>
          </p:cNvPr>
          <p:cNvSpPr/>
          <p:nvPr userDrawn="1"/>
        </p:nvSpPr>
        <p:spPr>
          <a:xfrm>
            <a:off x="0" y="2430411"/>
            <a:ext cx="3625850" cy="3438525"/>
          </a:xfrm>
          <a:custGeom>
            <a:avLst/>
            <a:gdLst/>
            <a:ahLst/>
            <a:cxnLst/>
            <a:rect l="l" t="t" r="r" b="b"/>
            <a:pathLst>
              <a:path w="3625850" h="3438525">
                <a:moveTo>
                  <a:pt x="0" y="3438486"/>
                </a:moveTo>
                <a:lnTo>
                  <a:pt x="3625596" y="3438486"/>
                </a:lnTo>
                <a:lnTo>
                  <a:pt x="3625596" y="0"/>
                </a:lnTo>
                <a:lnTo>
                  <a:pt x="0" y="0"/>
                </a:lnTo>
                <a:lnTo>
                  <a:pt x="0" y="3438486"/>
                </a:lnTo>
                <a:close/>
              </a:path>
            </a:pathLst>
          </a:custGeom>
          <a:solidFill>
            <a:schemeClr val="accent1"/>
          </a:solidFill>
        </p:spPr>
        <p:txBody>
          <a:bodyPr wrap="square" lIns="0" tIns="0" rIns="0" bIns="0" rtlCol="0"/>
          <a:lstStyle/>
          <a:p>
            <a:endParaRPr lang="en-US" noProof="0" dirty="0"/>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0" y="2781223"/>
            <a:ext cx="6040800" cy="2736901"/>
          </a:xfrm>
        </p:spPr>
        <p:txBody>
          <a:bodyPr>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2" name="Picture Placeholder 28">
            <a:extLst>
              <a:ext uri="{FF2B5EF4-FFF2-40B4-BE49-F238E27FC236}">
                <a16:creationId xmlns:a16="http://schemas.microsoft.com/office/drawing/2014/main" id="{2EB2F967-97B6-4CA8-B3E7-5FF7CA2BDD8C}"/>
              </a:ext>
            </a:extLst>
          </p:cNvPr>
          <p:cNvSpPr>
            <a:spLocks noGrp="1"/>
          </p:cNvSpPr>
          <p:nvPr>
            <p:ph type="pic" sz="quarter" idx="19"/>
          </p:nvPr>
        </p:nvSpPr>
        <p:spPr>
          <a:xfrm>
            <a:off x="6586106" y="1188012"/>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13" name="Picture Placeholder 28">
            <a:extLst>
              <a:ext uri="{FF2B5EF4-FFF2-40B4-BE49-F238E27FC236}">
                <a16:creationId xmlns:a16="http://schemas.microsoft.com/office/drawing/2014/main" id="{5E78E133-FE09-456A-8463-9EFAC6ADE26B}"/>
              </a:ext>
            </a:extLst>
          </p:cNvPr>
          <p:cNvSpPr>
            <a:spLocks noGrp="1"/>
          </p:cNvSpPr>
          <p:nvPr>
            <p:ph type="pic" sz="quarter" idx="22"/>
          </p:nvPr>
        </p:nvSpPr>
        <p:spPr>
          <a:xfrm>
            <a:off x="6586106" y="2878015"/>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14" name="Text Placeholder 3">
            <a:extLst>
              <a:ext uri="{FF2B5EF4-FFF2-40B4-BE49-F238E27FC236}">
                <a16:creationId xmlns:a16="http://schemas.microsoft.com/office/drawing/2014/main" id="{7F0C3496-EA4B-43E5-9704-968F80A8552C}"/>
              </a:ext>
            </a:extLst>
          </p:cNvPr>
          <p:cNvSpPr>
            <a:spLocks noGrp="1"/>
          </p:cNvSpPr>
          <p:nvPr>
            <p:ph type="body" sz="half" idx="23"/>
          </p:nvPr>
        </p:nvSpPr>
        <p:spPr>
          <a:xfrm>
            <a:off x="7294250" y="288035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5" name="Picture Placeholder 28">
            <a:extLst>
              <a:ext uri="{FF2B5EF4-FFF2-40B4-BE49-F238E27FC236}">
                <a16:creationId xmlns:a16="http://schemas.microsoft.com/office/drawing/2014/main" id="{13414E14-9FEB-40F8-AE6E-319637A8F1CB}"/>
              </a:ext>
            </a:extLst>
          </p:cNvPr>
          <p:cNvSpPr>
            <a:spLocks noGrp="1"/>
          </p:cNvSpPr>
          <p:nvPr>
            <p:ph type="pic" sz="quarter" idx="24"/>
          </p:nvPr>
        </p:nvSpPr>
        <p:spPr>
          <a:xfrm>
            <a:off x="6586106" y="4568018"/>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16" name="Text Placeholder 3">
            <a:extLst>
              <a:ext uri="{FF2B5EF4-FFF2-40B4-BE49-F238E27FC236}">
                <a16:creationId xmlns:a16="http://schemas.microsoft.com/office/drawing/2014/main" id="{8EC97C88-8B4C-4665-845B-95CE8F237779}"/>
              </a:ext>
            </a:extLst>
          </p:cNvPr>
          <p:cNvSpPr>
            <a:spLocks noGrp="1"/>
          </p:cNvSpPr>
          <p:nvPr>
            <p:ph type="body" sz="half" idx="25"/>
          </p:nvPr>
        </p:nvSpPr>
        <p:spPr>
          <a:xfrm>
            <a:off x="7294250" y="4568018"/>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3294386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noProof="0" smtClean="0"/>
              <a:t>1/26/2025</a:t>
            </a:fld>
            <a:endParaRPr lang="en-US" noProof="0"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noProof="0" smtClean="0"/>
              <a:t>1/26/2025</a:t>
            </a:fld>
            <a:endParaRPr lang="en-US" noProof="0"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1/26/2025</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noProof="0" smtClean="0"/>
              <a:t>1/26/2025</a:t>
            </a:fld>
            <a:endParaRPr lang="en-US"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noProof="0" smtClean="0"/>
              <a:t>1/26/2025</a:t>
            </a:fld>
            <a:endParaRPr lang="en-US" noProof="0"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noProof="0"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noProof="0" smtClean="0"/>
              <a:t>1/26/2025</a:t>
            </a:fld>
            <a:endParaRPr lang="en-US" noProof="0"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noProof="0" smtClean="0"/>
              <a:t>1/26/2025</a:t>
            </a:fld>
            <a:endParaRPr lang="en-US" noProof="0"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noProof="0" smtClean="0"/>
              <a:t>1/26/2025</a:t>
            </a:fld>
            <a:endParaRPr lang="en-US" noProof="0"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1/26/2025</a:t>
            </a:fld>
            <a:endParaRPr lang="en-US"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0" y="0"/>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sv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rofessionals collaborating at a table over a laptop">
            <a:extLst>
              <a:ext uri="{FF2B5EF4-FFF2-40B4-BE49-F238E27FC236}">
                <a16:creationId xmlns:a16="http://schemas.microsoft.com/office/drawing/2014/main" id="{1E745F20-F130-4708-BD5A-1A4FF4BE4D0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89460" cy="6858000"/>
          </a:xfrm>
          <a:prstGeom prst="rect">
            <a:avLst/>
          </a:prstGeom>
        </p:spPr>
      </p:pic>
      <p:sp>
        <p:nvSpPr>
          <p:cNvPr id="4" name="object 3" descr="People with documents">
            <a:extLst>
              <a:ext uri="{FF2B5EF4-FFF2-40B4-BE49-F238E27FC236}">
                <a16:creationId xmlns:a16="http://schemas.microsoft.com/office/drawing/2014/main" id="{0CA2E80D-F3EC-4A5F-8E65-56FEA206EE0F}"/>
              </a:ext>
            </a:extLst>
          </p:cNvPr>
          <p:cNvSpPr/>
          <p:nvPr/>
        </p:nvSpPr>
        <p:spPr bwMode="ltGray">
          <a:xfrm>
            <a:off x="2540" y="19839"/>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bwMode="ltGray"/>
        <p:txBody>
          <a:bodyPr>
            <a:normAutofit/>
          </a:bodyPr>
          <a:lstStyle/>
          <a:p>
            <a:pPr>
              <a:lnSpc>
                <a:spcPct val="125000"/>
              </a:lnSpc>
            </a:pPr>
            <a:r>
              <a:rPr lang="en-US" sz="5000" dirty="0">
                <a:solidFill>
                  <a:schemeClr val="bg1"/>
                </a:solidFill>
              </a:rPr>
              <a:t>Unemployment </a:t>
            </a:r>
            <a:br>
              <a:rPr lang="en-US" sz="5000" dirty="0">
                <a:solidFill>
                  <a:schemeClr val="bg1"/>
                </a:solidFill>
              </a:rPr>
            </a:br>
            <a:r>
              <a:rPr lang="en-US" sz="5000" dirty="0">
                <a:solidFill>
                  <a:schemeClr val="bg1"/>
                </a:solidFill>
              </a:rPr>
              <a:t>Data Analysis</a:t>
            </a:r>
          </a:p>
        </p:txBody>
      </p:sp>
      <p:sp>
        <p:nvSpPr>
          <p:cNvPr id="3" name="Subtitle 2">
            <a:extLst>
              <a:ext uri="{FF2B5EF4-FFF2-40B4-BE49-F238E27FC236}">
                <a16:creationId xmlns:a16="http://schemas.microsoft.com/office/drawing/2014/main" id="{2F8CF06A-B594-4BA2-8B1E-D649096D742F}"/>
              </a:ext>
            </a:extLst>
          </p:cNvPr>
          <p:cNvSpPr>
            <a:spLocks noGrp="1"/>
          </p:cNvSpPr>
          <p:nvPr>
            <p:ph type="subTitle" idx="1"/>
          </p:nvPr>
        </p:nvSpPr>
        <p:spPr bwMode="blackGray">
          <a:xfrm>
            <a:off x="0" y="5302250"/>
            <a:ext cx="2870200" cy="1535911"/>
          </a:xfrm>
          <a:solidFill>
            <a:schemeClr val="accent2">
              <a:alpha val="90000"/>
            </a:schemeClr>
          </a:solidFill>
        </p:spPr>
        <p:txBody>
          <a:bodyPr anchor="t" anchorCtr="0">
            <a:normAutofit/>
          </a:bodyPr>
          <a:lstStyle/>
          <a:p>
            <a:pPr algn="l"/>
            <a:r>
              <a:rPr lang="en-US" sz="2500" b="1" i="0" u="sng" spc="65" dirty="0">
                <a:solidFill>
                  <a:schemeClr val="accent1"/>
                </a:solidFill>
                <a:cs typeface="Arial"/>
              </a:rPr>
              <a:t>Analyst Grou</a:t>
            </a:r>
            <a:r>
              <a:rPr lang="en-US" i="0" u="sng" dirty="0"/>
              <a:t>p 3</a:t>
            </a:r>
          </a:p>
          <a:p>
            <a:pPr algn="l"/>
            <a:r>
              <a:rPr lang="en-US" sz="1600" i="0" dirty="0">
                <a:solidFill>
                  <a:schemeClr val="bg1"/>
                </a:solidFill>
              </a:rPr>
              <a:t>Frank</a:t>
            </a:r>
          </a:p>
          <a:p>
            <a:pPr algn="l"/>
            <a:r>
              <a:rPr lang="en-US" sz="1600" b="1" i="0" spc="65" dirty="0" err="1">
                <a:solidFill>
                  <a:schemeClr val="bg1"/>
                </a:solidFill>
                <a:cs typeface="Arial"/>
              </a:rPr>
              <a:t>Mareme</a:t>
            </a:r>
            <a:endParaRPr lang="en-US" sz="1600" i="0" dirty="0">
              <a:solidFill>
                <a:schemeClr val="bg1"/>
              </a:solidFill>
            </a:endParaRPr>
          </a:p>
          <a:p>
            <a:pPr algn="l"/>
            <a:r>
              <a:rPr lang="en-US" sz="1600" b="1" i="0" spc="65" dirty="0">
                <a:solidFill>
                  <a:schemeClr val="bg1"/>
                </a:solidFill>
                <a:cs typeface="Arial"/>
              </a:rPr>
              <a:t>Mike</a:t>
            </a:r>
          </a:p>
        </p:txBody>
      </p:sp>
      <p:sp>
        <p:nvSpPr>
          <p:cNvPr id="6" name="object 7" descr="Beige rectangle">
            <a:extLst>
              <a:ext uri="{FF2B5EF4-FFF2-40B4-BE49-F238E27FC236}">
                <a16:creationId xmlns:a16="http://schemas.microsoft.com/office/drawing/2014/main" id="{B36975AA-C62E-46BE-9382-E2CF56FDF817}"/>
              </a:ext>
            </a:extLst>
          </p:cNvPr>
          <p:cNvSpPr/>
          <p:nvPr/>
        </p:nvSpPr>
        <p:spPr bwMode="white">
          <a:xfrm>
            <a:off x="4044000" y="3229869"/>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109355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BD8B0-A459-40C6-88F5-B75AF7CFF79D}"/>
            </a:ext>
          </a:extLst>
        </p:cNvPr>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63DDE3D2-B810-4234-703A-E01226806428}"/>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63D567B9-F848-C929-7AAB-D8AD299605BB}"/>
              </a:ext>
            </a:extLst>
          </p:cNvPr>
          <p:cNvSpPr/>
          <p:nvPr/>
        </p:nvSpPr>
        <p:spPr>
          <a:xfrm>
            <a:off x="2400" y="-13252"/>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1A4B819D-CA48-46D4-57BC-BFA91279E661}"/>
              </a:ext>
            </a:extLst>
          </p:cNvPr>
          <p:cNvSpPr>
            <a:spLocks noGrp="1"/>
          </p:cNvSpPr>
          <p:nvPr>
            <p:ph type="title"/>
          </p:nvPr>
        </p:nvSpPr>
        <p:spPr bwMode="white">
          <a:xfrm>
            <a:off x="838200" y="329956"/>
            <a:ext cx="10515600" cy="1325563"/>
          </a:xfrm>
        </p:spPr>
        <p:txBody>
          <a:bodyPr/>
          <a:lstStyle/>
          <a:p>
            <a:r>
              <a:rPr lang="en-US" dirty="0">
                <a:solidFill>
                  <a:schemeClr val="bg1"/>
                </a:solidFill>
              </a:rPr>
              <a:t>Areas Of Investigation</a:t>
            </a:r>
            <a:endParaRPr lang="en-US" dirty="0"/>
          </a:p>
        </p:txBody>
      </p:sp>
      <p:sp>
        <p:nvSpPr>
          <p:cNvPr id="5" name="Slide Number Placeholder 4">
            <a:extLst>
              <a:ext uri="{FF2B5EF4-FFF2-40B4-BE49-F238E27FC236}">
                <a16:creationId xmlns:a16="http://schemas.microsoft.com/office/drawing/2014/main" id="{59A8293B-D50A-ED2B-E98E-D1B6C382411C}"/>
              </a:ext>
            </a:extLst>
          </p:cNvPr>
          <p:cNvSpPr>
            <a:spLocks noGrp="1"/>
          </p:cNvSpPr>
          <p:nvPr>
            <p:ph type="sldNum" sz="quarter" idx="12"/>
          </p:nvPr>
        </p:nvSpPr>
        <p:spPr/>
        <p:txBody>
          <a:bodyPr/>
          <a:lstStyle/>
          <a:p>
            <a:fld id="{82EE24B5-652C-4DB5-B7C3-B5BBEC1280B1}" type="slidenum">
              <a:rPr lang="en-US" smtClean="0"/>
              <a:t>10</a:t>
            </a:fld>
            <a:endParaRPr lang="en-US" dirty="0"/>
          </a:p>
        </p:txBody>
      </p:sp>
      <p:sp>
        <p:nvSpPr>
          <p:cNvPr id="11" name="object 5" descr="Beige rectangle">
            <a:extLst>
              <a:ext uri="{FF2B5EF4-FFF2-40B4-BE49-F238E27FC236}">
                <a16:creationId xmlns:a16="http://schemas.microsoft.com/office/drawing/2014/main" id="{44E72DFE-F35B-188D-0B4A-FDA55233752F}"/>
              </a:ext>
            </a:extLst>
          </p:cNvPr>
          <p:cNvSpPr/>
          <p:nvPr/>
        </p:nvSpPr>
        <p:spPr bwMode="white">
          <a:xfrm>
            <a:off x="947607" y="1324564"/>
            <a:ext cx="453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cxnSp>
        <p:nvCxnSpPr>
          <p:cNvPr id="12" name="Straight Connector 11" descr="Line">
            <a:extLst>
              <a:ext uri="{FF2B5EF4-FFF2-40B4-BE49-F238E27FC236}">
                <a16:creationId xmlns:a16="http://schemas.microsoft.com/office/drawing/2014/main" id="{174807DC-9C1B-BD3C-4241-B7A4684B095B}"/>
              </a:ext>
            </a:extLst>
          </p:cNvPr>
          <p:cNvCxnSpPr>
            <a:cxnSpLocks/>
          </p:cNvCxnSpPr>
          <p:nvPr/>
        </p:nvCxnSpPr>
        <p:spPr>
          <a:xfrm>
            <a:off x="8128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1E8842A-53A3-AAD3-BD6B-64B896B8E5CE}"/>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Lastly the impact of COVID-19</a:t>
            </a:r>
          </a:p>
        </p:txBody>
      </p:sp>
      <p:cxnSp>
        <p:nvCxnSpPr>
          <p:cNvPr id="4" name="Straight Connector 3" descr="Line">
            <a:extLst>
              <a:ext uri="{FF2B5EF4-FFF2-40B4-BE49-F238E27FC236}">
                <a16:creationId xmlns:a16="http://schemas.microsoft.com/office/drawing/2014/main" id="{C81C2562-5D76-A27A-4211-997F2E0DBE18}"/>
              </a:ext>
            </a:extLst>
          </p:cNvPr>
          <p:cNvCxnSpPr>
            <a:cxnSpLocks/>
          </p:cNvCxnSpPr>
          <p:nvPr/>
        </p:nvCxnSpPr>
        <p:spPr>
          <a:xfrm>
            <a:off x="4064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Line">
            <a:extLst>
              <a:ext uri="{FF2B5EF4-FFF2-40B4-BE49-F238E27FC236}">
                <a16:creationId xmlns:a16="http://schemas.microsoft.com/office/drawing/2014/main" id="{59147AEF-EC39-32A6-B37F-D65547958672}"/>
              </a:ext>
            </a:extLst>
          </p:cNvPr>
          <p:cNvCxnSpPr>
            <a:cxnSpLocks/>
          </p:cNvCxnSpPr>
          <p:nvPr/>
        </p:nvCxnSpPr>
        <p:spPr>
          <a:xfrm>
            <a:off x="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descr="Line">
            <a:extLst>
              <a:ext uri="{FF2B5EF4-FFF2-40B4-BE49-F238E27FC236}">
                <a16:creationId xmlns:a16="http://schemas.microsoft.com/office/drawing/2014/main" id="{5DB0D332-117F-BA3D-0DF1-E188E74DB3FE}"/>
              </a:ext>
            </a:extLst>
          </p:cNvPr>
          <p:cNvCxnSpPr>
            <a:cxnSpLocks/>
          </p:cNvCxnSpPr>
          <p:nvPr/>
        </p:nvCxnSpPr>
        <p:spPr>
          <a:xfrm>
            <a:off x="12192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7F9E1E1-39C3-D2F6-1470-1DEB1D8FBCBF}"/>
              </a:ext>
            </a:extLst>
          </p:cNvPr>
          <p:cNvSpPr/>
          <p:nvPr/>
        </p:nvSpPr>
        <p:spPr>
          <a:xfrm>
            <a:off x="2491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Artificial Intelligence</a:t>
            </a:r>
          </a:p>
        </p:txBody>
      </p:sp>
      <p:sp>
        <p:nvSpPr>
          <p:cNvPr id="16" name="Rectangle 15">
            <a:extLst>
              <a:ext uri="{FF2B5EF4-FFF2-40B4-BE49-F238E27FC236}">
                <a16:creationId xmlns:a16="http://schemas.microsoft.com/office/drawing/2014/main" id="{D9AE1B4C-94CC-FA83-8F6D-810F0E34539B}"/>
              </a:ext>
            </a:extLst>
          </p:cNvPr>
          <p:cNvSpPr/>
          <p:nvPr/>
        </p:nvSpPr>
        <p:spPr>
          <a:xfrm>
            <a:off x="43778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General Trends</a:t>
            </a:r>
          </a:p>
        </p:txBody>
      </p:sp>
      <p:sp>
        <p:nvSpPr>
          <p:cNvPr id="17" name="Rectangle 16">
            <a:extLst>
              <a:ext uri="{FF2B5EF4-FFF2-40B4-BE49-F238E27FC236}">
                <a16:creationId xmlns:a16="http://schemas.microsoft.com/office/drawing/2014/main" id="{D04691F4-4EAA-DE21-9EF5-972F1A3BDD94}"/>
              </a:ext>
            </a:extLst>
          </p:cNvPr>
          <p:cNvSpPr/>
          <p:nvPr/>
        </p:nvSpPr>
        <p:spPr>
          <a:xfrm>
            <a:off x="8610600"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COVID-19</a:t>
            </a:r>
          </a:p>
        </p:txBody>
      </p:sp>
      <p:sp>
        <p:nvSpPr>
          <p:cNvPr id="18" name="Content Placeholder 6">
            <a:extLst>
              <a:ext uri="{FF2B5EF4-FFF2-40B4-BE49-F238E27FC236}">
                <a16:creationId xmlns:a16="http://schemas.microsoft.com/office/drawing/2014/main" id="{9AD7E3A2-7EBF-88F7-D3C1-3C1DED841D07}"/>
              </a:ext>
            </a:extLst>
          </p:cNvPr>
          <p:cNvSpPr txBox="1">
            <a:spLocks/>
          </p:cNvSpPr>
          <p:nvPr/>
        </p:nvSpPr>
        <p:spPr bwMode="white">
          <a:xfrm>
            <a:off x="88901" y="22923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lnSpc>
                <a:spcPct val="120000"/>
              </a:lnSpc>
              <a:spcBef>
                <a:spcPts val="100"/>
              </a:spcBef>
            </a:pPr>
            <a:r>
              <a:rPr lang="en-US" sz="1900" b="1" dirty="0">
                <a:solidFill>
                  <a:schemeClr val="bg1"/>
                </a:solidFill>
              </a:rPr>
              <a:t>AI Impact on the labor market</a:t>
            </a:r>
          </a:p>
          <a:p>
            <a:pPr marL="584200" lvl="1" indent="-342900">
              <a:lnSpc>
                <a:spcPct val="120000"/>
              </a:lnSpc>
              <a:spcBef>
                <a:spcPts val="100"/>
              </a:spcBef>
              <a:buFont typeface="Courier New" panose="02070309020205020404" pitchFamily="49" charset="0"/>
              <a:buChar char="o"/>
            </a:pPr>
            <a:r>
              <a:rPr lang="en-US" sz="1900" b="1" dirty="0">
                <a:solidFill>
                  <a:schemeClr val="bg1"/>
                </a:solidFill>
              </a:rPr>
              <a:t>Highest Impact areas </a:t>
            </a:r>
          </a:p>
          <a:p>
            <a:pPr marL="127000" indent="-342900">
              <a:lnSpc>
                <a:spcPct val="120000"/>
              </a:lnSpc>
              <a:spcBef>
                <a:spcPts val="100"/>
              </a:spcBef>
            </a:pPr>
            <a:r>
              <a:rPr lang="en-US" sz="1900" b="1" dirty="0">
                <a:solidFill>
                  <a:schemeClr val="bg1"/>
                </a:solidFill>
              </a:rPr>
              <a:t>Future Projections</a:t>
            </a:r>
          </a:p>
        </p:txBody>
      </p:sp>
      <p:sp>
        <p:nvSpPr>
          <p:cNvPr id="19" name="Content Placeholder 6">
            <a:extLst>
              <a:ext uri="{FF2B5EF4-FFF2-40B4-BE49-F238E27FC236}">
                <a16:creationId xmlns:a16="http://schemas.microsoft.com/office/drawing/2014/main" id="{0CC8CFFD-6D29-AFEC-DD53-4C67755D1BB4}"/>
              </a:ext>
            </a:extLst>
          </p:cNvPr>
          <p:cNvSpPr txBox="1">
            <a:spLocks/>
          </p:cNvSpPr>
          <p:nvPr/>
        </p:nvSpPr>
        <p:spPr bwMode="white">
          <a:xfrm>
            <a:off x="4150499" y="22161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Relation of unemployment to economic industries/sectors</a:t>
            </a:r>
          </a:p>
          <a:p>
            <a:pPr>
              <a:lnSpc>
                <a:spcPct val="120000"/>
              </a:lnSpc>
              <a:spcBef>
                <a:spcPts val="100"/>
              </a:spcBef>
            </a:pPr>
            <a:r>
              <a:rPr lang="en-US" sz="1900" b="1" dirty="0">
                <a:solidFill>
                  <a:schemeClr val="bg1"/>
                </a:solidFill>
              </a:rPr>
              <a:t>Affect of education level on unemployment.</a:t>
            </a:r>
          </a:p>
        </p:txBody>
      </p:sp>
      <p:pic>
        <p:nvPicPr>
          <p:cNvPr id="23" name="Picture 22">
            <a:extLst>
              <a:ext uri="{FF2B5EF4-FFF2-40B4-BE49-F238E27FC236}">
                <a16:creationId xmlns:a16="http://schemas.microsoft.com/office/drawing/2014/main" id="{A54350EB-B21B-7012-C0A3-E8394F3C97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82318" y="3964779"/>
            <a:ext cx="2325365" cy="1887745"/>
          </a:xfrm>
          <a:prstGeom prst="rect">
            <a:avLst/>
          </a:prstGeom>
        </p:spPr>
      </p:pic>
      <p:pic>
        <p:nvPicPr>
          <p:cNvPr id="24" name="Picture 23">
            <a:extLst>
              <a:ext uri="{FF2B5EF4-FFF2-40B4-BE49-F238E27FC236}">
                <a16:creationId xmlns:a16="http://schemas.microsoft.com/office/drawing/2014/main" id="{64C7571B-BA4F-D6DE-39CE-FF4CB666FD99}"/>
              </a:ext>
            </a:extLst>
          </p:cNvPr>
          <p:cNvPicPr>
            <a:picLocks noChangeAspect="1"/>
          </p:cNvPicPr>
          <p:nvPr/>
        </p:nvPicPr>
        <p:blipFill>
          <a:blip r:embed="rId5"/>
          <a:srcRect b="13426"/>
          <a:stretch/>
        </p:blipFill>
        <p:spPr>
          <a:xfrm>
            <a:off x="4698245" y="3666515"/>
            <a:ext cx="2795509" cy="1887745"/>
          </a:xfrm>
          <a:prstGeom prst="rect">
            <a:avLst/>
          </a:prstGeom>
        </p:spPr>
      </p:pic>
      <p:pic>
        <p:nvPicPr>
          <p:cNvPr id="25" name="Picture 24">
            <a:extLst>
              <a:ext uri="{FF2B5EF4-FFF2-40B4-BE49-F238E27FC236}">
                <a16:creationId xmlns:a16="http://schemas.microsoft.com/office/drawing/2014/main" id="{BC6BFCDF-8CDA-A79E-E532-EC7610EF87B5}"/>
              </a:ext>
            </a:extLst>
          </p:cNvPr>
          <p:cNvPicPr>
            <a:picLocks noChangeAspect="1"/>
          </p:cNvPicPr>
          <p:nvPr/>
        </p:nvPicPr>
        <p:blipFill>
          <a:blip r:embed="rId6"/>
          <a:stretch>
            <a:fillRect/>
          </a:stretch>
        </p:blipFill>
        <p:spPr>
          <a:xfrm>
            <a:off x="534000" y="3641492"/>
            <a:ext cx="2746530" cy="1831592"/>
          </a:xfrm>
          <a:prstGeom prst="rect">
            <a:avLst/>
          </a:prstGeom>
        </p:spPr>
      </p:pic>
      <p:sp>
        <p:nvSpPr>
          <p:cNvPr id="3" name="Rectangle 2">
            <a:extLst>
              <a:ext uri="{FF2B5EF4-FFF2-40B4-BE49-F238E27FC236}">
                <a16:creationId xmlns:a16="http://schemas.microsoft.com/office/drawing/2014/main" id="{A99576BE-5862-1A63-31BE-EBDB2F529E07}"/>
              </a:ext>
            </a:extLst>
          </p:cNvPr>
          <p:cNvSpPr/>
          <p:nvPr/>
        </p:nvSpPr>
        <p:spPr>
          <a:xfrm>
            <a:off x="80894" y="1447801"/>
            <a:ext cx="7952596" cy="4652542"/>
          </a:xfrm>
          <a:prstGeom prst="rect">
            <a:avLst/>
          </a:prstGeom>
          <a:solidFill>
            <a:srgbClr val="0029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355820A-1561-0A96-CD2A-5CF60EF22D78}"/>
              </a:ext>
            </a:extLst>
          </p:cNvPr>
          <p:cNvSpPr/>
          <p:nvPr/>
        </p:nvSpPr>
        <p:spPr>
          <a:xfrm>
            <a:off x="8174852" y="1581155"/>
            <a:ext cx="3972693" cy="440923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6">
            <a:extLst>
              <a:ext uri="{FF2B5EF4-FFF2-40B4-BE49-F238E27FC236}">
                <a16:creationId xmlns:a16="http://schemas.microsoft.com/office/drawing/2014/main" id="{DDC56BA2-2D39-010E-154B-CE870BEF65AB}"/>
              </a:ext>
            </a:extLst>
          </p:cNvPr>
          <p:cNvSpPr txBox="1">
            <a:spLocks/>
          </p:cNvSpPr>
          <p:nvPr/>
        </p:nvSpPr>
        <p:spPr bwMode="white">
          <a:xfrm>
            <a:off x="8128002" y="2237723"/>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Impact of COVID-19 on different market sectors</a:t>
            </a:r>
          </a:p>
          <a:p>
            <a:pPr>
              <a:lnSpc>
                <a:spcPct val="120000"/>
              </a:lnSpc>
              <a:spcBef>
                <a:spcPts val="100"/>
              </a:spcBef>
            </a:pPr>
            <a:r>
              <a:rPr lang="en-US" sz="1900" b="1" dirty="0">
                <a:solidFill>
                  <a:schemeClr val="bg1"/>
                </a:solidFill>
              </a:rPr>
              <a:t>Change in unemployment, wages, and jobs before and after covid</a:t>
            </a:r>
          </a:p>
        </p:txBody>
      </p:sp>
    </p:spTree>
    <p:extLst>
      <p:ext uri="{BB962C8B-B14F-4D97-AF65-F5344CB8AC3E}">
        <p14:creationId xmlns:p14="http://schemas.microsoft.com/office/powerpoint/2010/main" val="2822438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EA510F-6C9F-6D49-B54B-80D1EB40CFB4}"/>
              </a:ext>
            </a:extLst>
          </p:cNvPr>
          <p:cNvPicPr>
            <a:picLocks noChangeAspect="1"/>
          </p:cNvPicPr>
          <p:nvPr/>
        </p:nvPicPr>
        <p:blipFill>
          <a:blip r:embed="rId2"/>
          <a:stretch>
            <a:fillRect/>
          </a:stretch>
        </p:blipFill>
        <p:spPr>
          <a:xfrm>
            <a:off x="1" y="962790"/>
            <a:ext cx="8813800" cy="4489272"/>
          </a:xfrm>
          <a:prstGeom prst="rect">
            <a:avLst/>
          </a:prstGeom>
        </p:spPr>
      </p:pic>
      <p:sp>
        <p:nvSpPr>
          <p:cNvPr id="2" name="Title 1">
            <a:extLst>
              <a:ext uri="{FF2B5EF4-FFF2-40B4-BE49-F238E27FC236}">
                <a16:creationId xmlns:a16="http://schemas.microsoft.com/office/drawing/2014/main" id="{4B2D2A0E-93F7-2429-B98A-DB63DCFA1100}"/>
              </a:ext>
            </a:extLst>
          </p:cNvPr>
          <p:cNvSpPr>
            <a:spLocks noGrp="1"/>
          </p:cNvSpPr>
          <p:nvPr>
            <p:ph type="title"/>
          </p:nvPr>
        </p:nvSpPr>
        <p:spPr>
          <a:xfrm>
            <a:off x="736600" y="136525"/>
            <a:ext cx="10515600" cy="568325"/>
          </a:xfrm>
        </p:spPr>
        <p:txBody>
          <a:bodyPr/>
          <a:lstStyle/>
          <a:p>
            <a:r>
              <a:rPr lang="en-US" dirty="0"/>
              <a:t>Impact of COVID-19 on Unemployment (1/2)</a:t>
            </a:r>
          </a:p>
        </p:txBody>
      </p:sp>
      <p:sp>
        <p:nvSpPr>
          <p:cNvPr id="3" name="Slide Number Placeholder 2">
            <a:extLst>
              <a:ext uri="{FF2B5EF4-FFF2-40B4-BE49-F238E27FC236}">
                <a16:creationId xmlns:a16="http://schemas.microsoft.com/office/drawing/2014/main" id="{7594906B-E285-E406-6A92-C0AD170742F2}"/>
              </a:ext>
            </a:extLst>
          </p:cNvPr>
          <p:cNvSpPr>
            <a:spLocks noGrp="1"/>
          </p:cNvSpPr>
          <p:nvPr>
            <p:ph type="sldNum" sz="quarter" idx="12"/>
          </p:nvPr>
        </p:nvSpPr>
        <p:spPr/>
        <p:txBody>
          <a:bodyPr/>
          <a:lstStyle/>
          <a:p>
            <a:fld id="{82EE24B5-652C-4DB5-B7C3-B5BBEC1280B1}" type="slidenum">
              <a:rPr lang="en-US" noProof="0" smtClean="0"/>
              <a:t>11</a:t>
            </a:fld>
            <a:endParaRPr lang="en-US" noProof="0" dirty="0"/>
          </a:p>
        </p:txBody>
      </p:sp>
      <p:sp>
        <p:nvSpPr>
          <p:cNvPr id="4" name="Content Placeholder 6">
            <a:extLst>
              <a:ext uri="{FF2B5EF4-FFF2-40B4-BE49-F238E27FC236}">
                <a16:creationId xmlns:a16="http://schemas.microsoft.com/office/drawing/2014/main" id="{E069874B-300F-DDC5-60AB-2F421E3FE035}"/>
              </a:ext>
            </a:extLst>
          </p:cNvPr>
          <p:cNvSpPr txBox="1">
            <a:spLocks/>
          </p:cNvSpPr>
          <p:nvPr/>
        </p:nvSpPr>
        <p:spPr bwMode="white">
          <a:xfrm>
            <a:off x="8935825" y="764486"/>
            <a:ext cx="3256174" cy="1720298"/>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00"/>
              </a:spcBef>
              <a:buNone/>
            </a:pPr>
            <a:r>
              <a:rPr lang="en-US" sz="1900" b="1" u="sng" dirty="0">
                <a:solidFill>
                  <a:schemeClr val="tx1"/>
                </a:solidFill>
              </a:rPr>
              <a:t>Investigation</a:t>
            </a:r>
          </a:p>
          <a:p>
            <a:pPr>
              <a:lnSpc>
                <a:spcPct val="120000"/>
              </a:lnSpc>
              <a:spcBef>
                <a:spcPts val="100"/>
              </a:spcBef>
            </a:pPr>
            <a:r>
              <a:rPr lang="en-US" sz="1900" dirty="0">
                <a:solidFill>
                  <a:schemeClr val="tx1"/>
                </a:solidFill>
              </a:rPr>
              <a:t>Impact of COVID-19 on different market sectors</a:t>
            </a:r>
          </a:p>
          <a:p>
            <a:pPr>
              <a:lnSpc>
                <a:spcPct val="120000"/>
              </a:lnSpc>
              <a:spcBef>
                <a:spcPts val="100"/>
              </a:spcBef>
            </a:pPr>
            <a:r>
              <a:rPr lang="en-US" sz="1900" dirty="0">
                <a:solidFill>
                  <a:schemeClr val="tx1">
                    <a:lumMod val="50000"/>
                    <a:lumOff val="50000"/>
                  </a:schemeClr>
                </a:solidFill>
              </a:rPr>
              <a:t>Change in unemployment, wages, and jobs before and after covid (next slide)</a:t>
            </a:r>
          </a:p>
        </p:txBody>
      </p:sp>
      <p:grpSp>
        <p:nvGrpSpPr>
          <p:cNvPr id="16" name="Group 15">
            <a:extLst>
              <a:ext uri="{FF2B5EF4-FFF2-40B4-BE49-F238E27FC236}">
                <a16:creationId xmlns:a16="http://schemas.microsoft.com/office/drawing/2014/main" id="{D04D95F8-D8A6-2F69-7834-78C22244A5BA}"/>
              </a:ext>
            </a:extLst>
          </p:cNvPr>
          <p:cNvGrpSpPr/>
          <p:nvPr/>
        </p:nvGrpSpPr>
        <p:grpSpPr>
          <a:xfrm>
            <a:off x="5442777" y="5278880"/>
            <a:ext cx="3212026" cy="401500"/>
            <a:chOff x="3211097" y="5385211"/>
            <a:chExt cx="6097136" cy="401500"/>
          </a:xfrm>
        </p:grpSpPr>
        <p:sp>
          <p:nvSpPr>
            <p:cNvPr id="9" name="TextBox 8">
              <a:extLst>
                <a:ext uri="{FF2B5EF4-FFF2-40B4-BE49-F238E27FC236}">
                  <a16:creationId xmlns:a16="http://schemas.microsoft.com/office/drawing/2014/main" id="{44592033-BF77-67FC-84F3-F231C02F9E50}"/>
                </a:ext>
              </a:extLst>
            </p:cNvPr>
            <p:cNvSpPr txBox="1"/>
            <p:nvPr/>
          </p:nvSpPr>
          <p:spPr>
            <a:xfrm>
              <a:off x="3211097" y="5555879"/>
              <a:ext cx="6097136" cy="230832"/>
            </a:xfrm>
            <a:prstGeom prst="rect">
              <a:avLst/>
            </a:prstGeom>
            <a:noFill/>
          </p:spPr>
          <p:txBody>
            <a:bodyPr wrap="square">
              <a:spAutoFit/>
            </a:bodyPr>
            <a:lstStyle/>
            <a:p>
              <a:r>
                <a:rPr lang="en-US" sz="900" dirty="0"/>
                <a:t>Data </a:t>
              </a:r>
              <a:r>
                <a:rPr lang="en-US" sz="900" dirty="0" err="1"/>
                <a:t>Source:https</a:t>
              </a:r>
              <a:r>
                <a:rPr lang="en-US" sz="900" dirty="0"/>
                <a:t>://www.bls.gov/data/home.htm</a:t>
              </a:r>
            </a:p>
          </p:txBody>
        </p:sp>
        <p:sp>
          <p:nvSpPr>
            <p:cNvPr id="10" name="TextBox 9">
              <a:extLst>
                <a:ext uri="{FF2B5EF4-FFF2-40B4-BE49-F238E27FC236}">
                  <a16:creationId xmlns:a16="http://schemas.microsoft.com/office/drawing/2014/main" id="{6B4AC744-F3BB-B9A8-FD8A-E4D1C7F9F433}"/>
                </a:ext>
              </a:extLst>
            </p:cNvPr>
            <p:cNvSpPr txBox="1"/>
            <p:nvPr/>
          </p:nvSpPr>
          <p:spPr>
            <a:xfrm>
              <a:off x="3211097" y="5385211"/>
              <a:ext cx="6097136" cy="230832"/>
            </a:xfrm>
            <a:prstGeom prst="rect">
              <a:avLst/>
            </a:prstGeom>
            <a:noFill/>
          </p:spPr>
          <p:txBody>
            <a:bodyPr wrap="square">
              <a:spAutoFit/>
            </a:bodyPr>
            <a:lstStyle/>
            <a:p>
              <a:r>
                <a:rPr lang="en-US" sz="900" b="1" u="sng" dirty="0"/>
                <a:t>U.S. Bureau of Labor Statistics</a:t>
              </a:r>
            </a:p>
          </p:txBody>
        </p:sp>
      </p:grpSp>
      <p:graphicFrame>
        <p:nvGraphicFramePr>
          <p:cNvPr id="11" name="Table 10">
            <a:extLst>
              <a:ext uri="{FF2B5EF4-FFF2-40B4-BE49-F238E27FC236}">
                <a16:creationId xmlns:a16="http://schemas.microsoft.com/office/drawing/2014/main" id="{4F25C252-7E13-D2A7-CFF2-27387DA1CFFC}"/>
              </a:ext>
            </a:extLst>
          </p:cNvPr>
          <p:cNvGraphicFramePr>
            <a:graphicFrameLocks noGrp="1"/>
          </p:cNvGraphicFramePr>
          <p:nvPr>
            <p:extLst>
              <p:ext uri="{D42A27DB-BD31-4B8C-83A1-F6EECF244321}">
                <p14:modId xmlns:p14="http://schemas.microsoft.com/office/powerpoint/2010/main" val="3078315462"/>
              </p:ext>
            </p:extLst>
          </p:nvPr>
        </p:nvGraphicFramePr>
        <p:xfrm>
          <a:off x="8998226" y="2964313"/>
          <a:ext cx="2968486" cy="1971482"/>
        </p:xfrm>
        <a:graphic>
          <a:graphicData uri="http://schemas.openxmlformats.org/drawingml/2006/table">
            <a:tbl>
              <a:tblPr firstRow="1" bandRow="1">
                <a:tableStyleId>{5C22544A-7EE6-4342-B048-85BDC9FD1C3A}</a:tableStyleId>
              </a:tblPr>
              <a:tblGrid>
                <a:gridCol w="1484243">
                  <a:extLst>
                    <a:ext uri="{9D8B030D-6E8A-4147-A177-3AD203B41FA5}">
                      <a16:colId xmlns:a16="http://schemas.microsoft.com/office/drawing/2014/main" val="2755016629"/>
                    </a:ext>
                  </a:extLst>
                </a:gridCol>
                <a:gridCol w="1484243">
                  <a:extLst>
                    <a:ext uri="{9D8B030D-6E8A-4147-A177-3AD203B41FA5}">
                      <a16:colId xmlns:a16="http://schemas.microsoft.com/office/drawing/2014/main" val="3764402615"/>
                    </a:ext>
                  </a:extLst>
                </a:gridCol>
              </a:tblGrid>
              <a:tr h="0">
                <a:tc>
                  <a:txBody>
                    <a:bodyPr/>
                    <a:lstStyle/>
                    <a:p>
                      <a:pPr algn="ctr"/>
                      <a:r>
                        <a:rPr lang="en-US" sz="1400" dirty="0">
                          <a:solidFill>
                            <a:schemeClr val="tx1"/>
                          </a:solidFill>
                        </a:rPr>
                        <a:t>Sector</a:t>
                      </a:r>
                    </a:p>
                  </a:txBody>
                  <a:tcPr anchor="ctr"/>
                </a:tc>
                <a:tc>
                  <a:txBody>
                    <a:bodyPr/>
                    <a:lstStyle/>
                    <a:p>
                      <a:pPr algn="ctr"/>
                      <a:r>
                        <a:rPr lang="en-US" sz="1400" dirty="0">
                          <a:solidFill>
                            <a:schemeClr val="tx1"/>
                          </a:solidFill>
                        </a:rPr>
                        <a:t>% Change</a:t>
                      </a:r>
                    </a:p>
                  </a:txBody>
                  <a:tcPr anchor="ctr"/>
                </a:tc>
                <a:extLst>
                  <a:ext uri="{0D108BD9-81ED-4DB2-BD59-A6C34878D82A}">
                    <a16:rowId xmlns:a16="http://schemas.microsoft.com/office/drawing/2014/main" val="793926902"/>
                  </a:ext>
                </a:extLst>
              </a:tr>
              <a:tr h="315181">
                <a:tc>
                  <a:txBody>
                    <a:bodyPr/>
                    <a:lstStyle/>
                    <a:p>
                      <a:pPr algn="ctr"/>
                      <a:r>
                        <a:rPr lang="en-US" sz="1400" dirty="0">
                          <a:solidFill>
                            <a:schemeClr val="tx1"/>
                          </a:solidFill>
                        </a:rPr>
                        <a:t>Leisure</a:t>
                      </a:r>
                    </a:p>
                  </a:txBody>
                  <a:tcPr anchor="ctr"/>
                </a:tc>
                <a:tc>
                  <a:txBody>
                    <a:bodyPr/>
                    <a:lstStyle/>
                    <a:p>
                      <a:pPr algn="ctr"/>
                      <a:r>
                        <a:rPr lang="en-US" sz="1400" dirty="0">
                          <a:solidFill>
                            <a:schemeClr val="tx1"/>
                          </a:solidFill>
                        </a:rPr>
                        <a:t>-17.8%</a:t>
                      </a:r>
                    </a:p>
                  </a:txBody>
                  <a:tcPr anchor="ctr"/>
                </a:tc>
                <a:extLst>
                  <a:ext uri="{0D108BD9-81ED-4DB2-BD59-A6C34878D82A}">
                    <a16:rowId xmlns:a16="http://schemas.microsoft.com/office/drawing/2014/main" val="613168152"/>
                  </a:ext>
                </a:extLst>
              </a:tr>
              <a:tr h="315181">
                <a:tc>
                  <a:txBody>
                    <a:bodyPr/>
                    <a:lstStyle/>
                    <a:p>
                      <a:pPr algn="ctr"/>
                      <a:r>
                        <a:rPr lang="en-US" sz="1400" dirty="0">
                          <a:solidFill>
                            <a:schemeClr val="tx1"/>
                          </a:solidFill>
                        </a:rPr>
                        <a:t>Manufacturing (MFG)</a:t>
                      </a:r>
                    </a:p>
                  </a:txBody>
                  <a:tcPr anchor="ctr"/>
                </a:tc>
                <a:tc>
                  <a:txBody>
                    <a:bodyPr/>
                    <a:lstStyle/>
                    <a:p>
                      <a:pPr algn="ctr"/>
                      <a:r>
                        <a:rPr lang="en-US" sz="1400" dirty="0">
                          <a:solidFill>
                            <a:schemeClr val="tx1"/>
                          </a:solidFill>
                        </a:rPr>
                        <a:t>-4.3%</a:t>
                      </a:r>
                    </a:p>
                  </a:txBody>
                  <a:tcPr anchor="ctr"/>
                </a:tc>
                <a:extLst>
                  <a:ext uri="{0D108BD9-81ED-4DB2-BD59-A6C34878D82A}">
                    <a16:rowId xmlns:a16="http://schemas.microsoft.com/office/drawing/2014/main" val="442435885"/>
                  </a:ext>
                </a:extLst>
              </a:tr>
              <a:tr h="315181">
                <a:tc>
                  <a:txBody>
                    <a:bodyPr/>
                    <a:lstStyle/>
                    <a:p>
                      <a:pPr algn="ctr"/>
                      <a:r>
                        <a:rPr lang="en-US" sz="1400" dirty="0">
                          <a:solidFill>
                            <a:schemeClr val="tx1"/>
                          </a:solidFill>
                        </a:rPr>
                        <a:t>Finance</a:t>
                      </a:r>
                    </a:p>
                  </a:txBody>
                  <a:tcPr anchor="ctr"/>
                </a:tc>
                <a:tc>
                  <a:txBody>
                    <a:bodyPr/>
                    <a:lstStyle/>
                    <a:p>
                      <a:pPr algn="ctr"/>
                      <a:r>
                        <a:rPr lang="en-US" sz="1400" dirty="0">
                          <a:solidFill>
                            <a:schemeClr val="tx1"/>
                          </a:solidFill>
                        </a:rPr>
                        <a:t>-0.02%</a:t>
                      </a:r>
                    </a:p>
                  </a:txBody>
                  <a:tcPr anchor="ctr"/>
                </a:tc>
                <a:extLst>
                  <a:ext uri="{0D108BD9-81ED-4DB2-BD59-A6C34878D82A}">
                    <a16:rowId xmlns:a16="http://schemas.microsoft.com/office/drawing/2014/main" val="547562645"/>
                  </a:ext>
                </a:extLst>
              </a:tr>
              <a:tr h="315181">
                <a:tc>
                  <a:txBody>
                    <a:bodyPr/>
                    <a:lstStyle/>
                    <a:p>
                      <a:pPr algn="ctr"/>
                      <a:r>
                        <a:rPr lang="en-US" sz="1400" dirty="0">
                          <a:solidFill>
                            <a:schemeClr val="tx1"/>
                          </a:solidFill>
                        </a:rPr>
                        <a:t>Information Technology</a:t>
                      </a:r>
                    </a:p>
                  </a:txBody>
                  <a:tcPr anchor="ctr"/>
                </a:tc>
                <a:tc>
                  <a:txBody>
                    <a:bodyPr/>
                    <a:lstStyle/>
                    <a:p>
                      <a:pPr algn="ctr"/>
                      <a:r>
                        <a:rPr lang="en-US" sz="1400" dirty="0">
                          <a:solidFill>
                            <a:schemeClr val="tx1"/>
                          </a:solidFill>
                        </a:rPr>
                        <a:t>-2.6%</a:t>
                      </a:r>
                    </a:p>
                  </a:txBody>
                  <a:tcPr anchor="ctr"/>
                </a:tc>
                <a:extLst>
                  <a:ext uri="{0D108BD9-81ED-4DB2-BD59-A6C34878D82A}">
                    <a16:rowId xmlns:a16="http://schemas.microsoft.com/office/drawing/2014/main" val="1058421180"/>
                  </a:ext>
                </a:extLst>
              </a:tr>
            </a:tbl>
          </a:graphicData>
        </a:graphic>
      </p:graphicFrame>
      <p:cxnSp>
        <p:nvCxnSpPr>
          <p:cNvPr id="13" name="Straight Connector 12">
            <a:extLst>
              <a:ext uri="{FF2B5EF4-FFF2-40B4-BE49-F238E27FC236}">
                <a16:creationId xmlns:a16="http://schemas.microsoft.com/office/drawing/2014/main" id="{04729AA0-50CB-E00C-F887-58117DBFCB96}"/>
              </a:ext>
            </a:extLst>
          </p:cNvPr>
          <p:cNvCxnSpPr/>
          <p:nvPr/>
        </p:nvCxnSpPr>
        <p:spPr>
          <a:xfrm flipV="1">
            <a:off x="1404730" y="962790"/>
            <a:ext cx="0" cy="43248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ABC2018-DDD8-B4C6-9309-38C585498E7D}"/>
              </a:ext>
            </a:extLst>
          </p:cNvPr>
          <p:cNvSpPr txBox="1"/>
          <p:nvPr/>
        </p:nvSpPr>
        <p:spPr>
          <a:xfrm>
            <a:off x="659847" y="5278880"/>
            <a:ext cx="1489765" cy="646331"/>
          </a:xfrm>
          <a:prstGeom prst="rect">
            <a:avLst/>
          </a:prstGeom>
          <a:noFill/>
          <a:ln w="12700">
            <a:solidFill>
              <a:srgbClr val="FF0000"/>
            </a:solidFill>
          </a:ln>
        </p:spPr>
        <p:txBody>
          <a:bodyPr wrap="square" rtlCol="0">
            <a:spAutoFit/>
          </a:bodyPr>
          <a:lstStyle/>
          <a:p>
            <a:r>
              <a:rPr lang="en-US" dirty="0"/>
              <a:t>COVID Start</a:t>
            </a:r>
          </a:p>
          <a:p>
            <a:r>
              <a:rPr lang="en-US" dirty="0"/>
              <a:t>~Mar 2020</a:t>
            </a:r>
          </a:p>
        </p:txBody>
      </p:sp>
      <p:sp>
        <p:nvSpPr>
          <p:cNvPr id="15" name="TextBox 14">
            <a:extLst>
              <a:ext uri="{FF2B5EF4-FFF2-40B4-BE49-F238E27FC236}">
                <a16:creationId xmlns:a16="http://schemas.microsoft.com/office/drawing/2014/main" id="{B6BDDCCE-1118-74C7-3DFF-161DEE0B9E58}"/>
              </a:ext>
            </a:extLst>
          </p:cNvPr>
          <p:cNvSpPr txBox="1"/>
          <p:nvPr/>
        </p:nvSpPr>
        <p:spPr>
          <a:xfrm>
            <a:off x="8935825" y="2575101"/>
            <a:ext cx="3378200" cy="369332"/>
          </a:xfrm>
          <a:prstGeom prst="rect">
            <a:avLst/>
          </a:prstGeom>
          <a:noFill/>
        </p:spPr>
        <p:txBody>
          <a:bodyPr wrap="square" rtlCol="0">
            <a:spAutoFit/>
          </a:bodyPr>
          <a:lstStyle/>
          <a:p>
            <a:r>
              <a:rPr lang="en-US" b="1" u="sng" dirty="0"/>
              <a:t>Investigation Area Summary</a:t>
            </a:r>
          </a:p>
        </p:txBody>
      </p:sp>
      <p:sp>
        <p:nvSpPr>
          <p:cNvPr id="17" name="Rectangle 16">
            <a:extLst>
              <a:ext uri="{FF2B5EF4-FFF2-40B4-BE49-F238E27FC236}">
                <a16:creationId xmlns:a16="http://schemas.microsoft.com/office/drawing/2014/main" id="{B0DDFF16-10A5-6223-0F17-ADD224AF2135}"/>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COVID-19 had the highest impact on areas such as Leisure</a:t>
            </a:r>
          </a:p>
        </p:txBody>
      </p:sp>
    </p:spTree>
    <p:extLst>
      <p:ext uri="{BB962C8B-B14F-4D97-AF65-F5344CB8AC3E}">
        <p14:creationId xmlns:p14="http://schemas.microsoft.com/office/powerpoint/2010/main" val="3541910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BE83C-659F-50B4-6493-AB2A42F9B3F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44BF7A5-3F2C-7F06-49D0-CAC29E3838B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8558" y="737352"/>
            <a:ext cx="6646312" cy="4714710"/>
          </a:xfrm>
          <a:prstGeom prst="rect">
            <a:avLst/>
          </a:prstGeom>
        </p:spPr>
      </p:pic>
      <p:sp>
        <p:nvSpPr>
          <p:cNvPr id="2" name="Title 1">
            <a:extLst>
              <a:ext uri="{FF2B5EF4-FFF2-40B4-BE49-F238E27FC236}">
                <a16:creationId xmlns:a16="http://schemas.microsoft.com/office/drawing/2014/main" id="{A1769689-DC91-034B-4FAF-6B76DA3FBD0A}"/>
              </a:ext>
            </a:extLst>
          </p:cNvPr>
          <p:cNvSpPr>
            <a:spLocks noGrp="1"/>
          </p:cNvSpPr>
          <p:nvPr>
            <p:ph type="title"/>
          </p:nvPr>
        </p:nvSpPr>
        <p:spPr>
          <a:xfrm>
            <a:off x="736600" y="136525"/>
            <a:ext cx="10515600" cy="568325"/>
          </a:xfrm>
        </p:spPr>
        <p:txBody>
          <a:bodyPr/>
          <a:lstStyle/>
          <a:p>
            <a:r>
              <a:rPr lang="en-US" dirty="0"/>
              <a:t>Impact of COVID-19 on Unemployment (2/2)</a:t>
            </a:r>
          </a:p>
        </p:txBody>
      </p:sp>
      <p:sp>
        <p:nvSpPr>
          <p:cNvPr id="3" name="Slide Number Placeholder 2">
            <a:extLst>
              <a:ext uri="{FF2B5EF4-FFF2-40B4-BE49-F238E27FC236}">
                <a16:creationId xmlns:a16="http://schemas.microsoft.com/office/drawing/2014/main" id="{206F9A7F-DA43-6B6B-F9E1-4598ACCD8E84}"/>
              </a:ext>
            </a:extLst>
          </p:cNvPr>
          <p:cNvSpPr>
            <a:spLocks noGrp="1"/>
          </p:cNvSpPr>
          <p:nvPr>
            <p:ph type="sldNum" sz="quarter" idx="12"/>
          </p:nvPr>
        </p:nvSpPr>
        <p:spPr/>
        <p:txBody>
          <a:bodyPr/>
          <a:lstStyle/>
          <a:p>
            <a:fld id="{82EE24B5-652C-4DB5-B7C3-B5BBEC1280B1}" type="slidenum">
              <a:rPr lang="en-US" noProof="0" smtClean="0"/>
              <a:t>12</a:t>
            </a:fld>
            <a:endParaRPr lang="en-US" noProof="0" dirty="0"/>
          </a:p>
        </p:txBody>
      </p:sp>
      <p:sp>
        <p:nvSpPr>
          <p:cNvPr id="4" name="Content Placeholder 6">
            <a:extLst>
              <a:ext uri="{FF2B5EF4-FFF2-40B4-BE49-F238E27FC236}">
                <a16:creationId xmlns:a16="http://schemas.microsoft.com/office/drawing/2014/main" id="{449A23AD-A036-C715-A808-331F79C757F3}"/>
              </a:ext>
            </a:extLst>
          </p:cNvPr>
          <p:cNvSpPr txBox="1">
            <a:spLocks/>
          </p:cNvSpPr>
          <p:nvPr/>
        </p:nvSpPr>
        <p:spPr bwMode="white">
          <a:xfrm>
            <a:off x="7438328" y="764486"/>
            <a:ext cx="4170575" cy="172029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00"/>
              </a:spcBef>
              <a:buNone/>
            </a:pPr>
            <a:r>
              <a:rPr lang="en-US" sz="1900" b="1" u="sng" dirty="0">
                <a:solidFill>
                  <a:schemeClr val="tx1"/>
                </a:solidFill>
              </a:rPr>
              <a:t>Investigation</a:t>
            </a:r>
          </a:p>
          <a:p>
            <a:pPr>
              <a:lnSpc>
                <a:spcPct val="120000"/>
              </a:lnSpc>
              <a:spcBef>
                <a:spcPts val="100"/>
              </a:spcBef>
            </a:pPr>
            <a:r>
              <a:rPr lang="en-US" sz="1900" dirty="0">
                <a:solidFill>
                  <a:schemeClr val="bg1">
                    <a:lumMod val="50000"/>
                  </a:schemeClr>
                </a:solidFill>
              </a:rPr>
              <a:t>Impact of COVID-19 on different market sectors (previous slide)</a:t>
            </a:r>
          </a:p>
          <a:p>
            <a:pPr>
              <a:lnSpc>
                <a:spcPct val="120000"/>
              </a:lnSpc>
              <a:spcBef>
                <a:spcPts val="100"/>
              </a:spcBef>
            </a:pPr>
            <a:r>
              <a:rPr lang="en-US" sz="1900" dirty="0">
                <a:solidFill>
                  <a:schemeClr val="tx1"/>
                </a:solidFill>
              </a:rPr>
              <a:t>Change in unemployment, wages, and jobs before and after covid</a:t>
            </a:r>
          </a:p>
        </p:txBody>
      </p:sp>
      <p:grpSp>
        <p:nvGrpSpPr>
          <p:cNvPr id="16" name="Group 15">
            <a:extLst>
              <a:ext uri="{FF2B5EF4-FFF2-40B4-BE49-F238E27FC236}">
                <a16:creationId xmlns:a16="http://schemas.microsoft.com/office/drawing/2014/main" id="{745ECBFC-3038-92BD-9EC5-CADE687DB777}"/>
              </a:ext>
            </a:extLst>
          </p:cNvPr>
          <p:cNvGrpSpPr/>
          <p:nvPr/>
        </p:nvGrpSpPr>
        <p:grpSpPr>
          <a:xfrm>
            <a:off x="357116" y="5452062"/>
            <a:ext cx="3212026" cy="401500"/>
            <a:chOff x="3211097" y="5385211"/>
            <a:chExt cx="6097136" cy="401500"/>
          </a:xfrm>
        </p:grpSpPr>
        <p:sp>
          <p:nvSpPr>
            <p:cNvPr id="9" name="TextBox 8">
              <a:extLst>
                <a:ext uri="{FF2B5EF4-FFF2-40B4-BE49-F238E27FC236}">
                  <a16:creationId xmlns:a16="http://schemas.microsoft.com/office/drawing/2014/main" id="{52640B02-7786-4519-D4D2-090EA6318371}"/>
                </a:ext>
              </a:extLst>
            </p:cNvPr>
            <p:cNvSpPr txBox="1"/>
            <p:nvPr/>
          </p:nvSpPr>
          <p:spPr>
            <a:xfrm>
              <a:off x="3211097" y="5555879"/>
              <a:ext cx="6097136" cy="230832"/>
            </a:xfrm>
            <a:prstGeom prst="rect">
              <a:avLst/>
            </a:prstGeom>
            <a:noFill/>
          </p:spPr>
          <p:txBody>
            <a:bodyPr wrap="square">
              <a:spAutoFit/>
            </a:bodyPr>
            <a:lstStyle/>
            <a:p>
              <a:r>
                <a:rPr lang="en-US" sz="900" dirty="0"/>
                <a:t>Data </a:t>
              </a:r>
              <a:r>
                <a:rPr lang="en-US" sz="900" dirty="0" err="1"/>
                <a:t>Source:https</a:t>
              </a:r>
              <a:r>
                <a:rPr lang="en-US" sz="900" dirty="0"/>
                <a:t>://www.bls.gov/data/home.htm</a:t>
              </a:r>
            </a:p>
          </p:txBody>
        </p:sp>
        <p:sp>
          <p:nvSpPr>
            <p:cNvPr id="10" name="TextBox 9">
              <a:extLst>
                <a:ext uri="{FF2B5EF4-FFF2-40B4-BE49-F238E27FC236}">
                  <a16:creationId xmlns:a16="http://schemas.microsoft.com/office/drawing/2014/main" id="{EA1ABE13-0DD2-89AC-26B8-511F3038FB89}"/>
                </a:ext>
              </a:extLst>
            </p:cNvPr>
            <p:cNvSpPr txBox="1"/>
            <p:nvPr/>
          </p:nvSpPr>
          <p:spPr>
            <a:xfrm>
              <a:off x="3211097" y="5385211"/>
              <a:ext cx="6097136" cy="230832"/>
            </a:xfrm>
            <a:prstGeom prst="rect">
              <a:avLst/>
            </a:prstGeom>
            <a:noFill/>
          </p:spPr>
          <p:txBody>
            <a:bodyPr wrap="square">
              <a:spAutoFit/>
            </a:bodyPr>
            <a:lstStyle/>
            <a:p>
              <a:r>
                <a:rPr lang="en-US" sz="900" b="1" u="sng" dirty="0"/>
                <a:t>U.S. Bureau of Labor Statistics</a:t>
              </a:r>
            </a:p>
          </p:txBody>
        </p:sp>
      </p:grpSp>
      <p:graphicFrame>
        <p:nvGraphicFramePr>
          <p:cNvPr id="11" name="Table 10">
            <a:extLst>
              <a:ext uri="{FF2B5EF4-FFF2-40B4-BE49-F238E27FC236}">
                <a16:creationId xmlns:a16="http://schemas.microsoft.com/office/drawing/2014/main" id="{FB359CFF-FA24-2EA5-C863-860CEDB56952}"/>
              </a:ext>
            </a:extLst>
          </p:cNvPr>
          <p:cNvGraphicFramePr>
            <a:graphicFrameLocks noGrp="1"/>
          </p:cNvGraphicFramePr>
          <p:nvPr>
            <p:extLst>
              <p:ext uri="{D42A27DB-BD31-4B8C-83A1-F6EECF244321}">
                <p14:modId xmlns:p14="http://schemas.microsoft.com/office/powerpoint/2010/main" val="1798560196"/>
              </p:ext>
            </p:extLst>
          </p:nvPr>
        </p:nvGraphicFramePr>
        <p:xfrm>
          <a:off x="6924261" y="2964313"/>
          <a:ext cx="4940292" cy="3084949"/>
        </p:xfrm>
        <a:graphic>
          <a:graphicData uri="http://schemas.openxmlformats.org/drawingml/2006/table">
            <a:tbl>
              <a:tblPr firstRow="1" bandRow="1">
                <a:tableStyleId>{5C22544A-7EE6-4342-B048-85BDC9FD1C3A}</a:tableStyleId>
              </a:tblPr>
              <a:tblGrid>
                <a:gridCol w="1704640">
                  <a:extLst>
                    <a:ext uri="{9D8B030D-6E8A-4147-A177-3AD203B41FA5}">
                      <a16:colId xmlns:a16="http://schemas.microsoft.com/office/drawing/2014/main" val="2755016629"/>
                    </a:ext>
                  </a:extLst>
                </a:gridCol>
                <a:gridCol w="1704640">
                  <a:extLst>
                    <a:ext uri="{9D8B030D-6E8A-4147-A177-3AD203B41FA5}">
                      <a16:colId xmlns:a16="http://schemas.microsoft.com/office/drawing/2014/main" val="3491214756"/>
                    </a:ext>
                  </a:extLst>
                </a:gridCol>
                <a:gridCol w="765506">
                  <a:extLst>
                    <a:ext uri="{9D8B030D-6E8A-4147-A177-3AD203B41FA5}">
                      <a16:colId xmlns:a16="http://schemas.microsoft.com/office/drawing/2014/main" val="3764402615"/>
                    </a:ext>
                  </a:extLst>
                </a:gridCol>
                <a:gridCol w="765506">
                  <a:extLst>
                    <a:ext uri="{9D8B030D-6E8A-4147-A177-3AD203B41FA5}">
                      <a16:colId xmlns:a16="http://schemas.microsoft.com/office/drawing/2014/main" val="867316687"/>
                    </a:ext>
                  </a:extLst>
                </a:gridCol>
              </a:tblGrid>
              <a:tr h="133692">
                <a:tc rowSpan="2">
                  <a:txBody>
                    <a:bodyPr/>
                    <a:lstStyle/>
                    <a:p>
                      <a:pPr algn="ctr"/>
                      <a:r>
                        <a:rPr lang="en-US" sz="1050" dirty="0">
                          <a:solidFill>
                            <a:schemeClr val="tx1"/>
                          </a:solidFill>
                        </a:rPr>
                        <a:t>Sector</a:t>
                      </a:r>
                    </a:p>
                  </a:txBody>
                  <a:tcPr marL="0" marR="0" marT="0" marB="0" anchor="ctr"/>
                </a:tc>
                <a:tc rowSpan="2">
                  <a:txBody>
                    <a:bodyPr/>
                    <a:lstStyle/>
                    <a:p>
                      <a:pPr algn="ctr"/>
                      <a:endParaRPr lang="en-US" sz="1050" dirty="0">
                        <a:solidFill>
                          <a:schemeClr val="tx1"/>
                        </a:solidFill>
                      </a:endParaRPr>
                    </a:p>
                  </a:txBody>
                  <a:tcPr marL="0" marR="0" marT="0" marB="0" anchor="ctr"/>
                </a:tc>
                <a:tc gridSpan="2">
                  <a:txBody>
                    <a:bodyPr/>
                    <a:lstStyle/>
                    <a:p>
                      <a:pPr algn="ctr"/>
                      <a:r>
                        <a:rPr lang="en-US" sz="1050" dirty="0">
                          <a:solidFill>
                            <a:schemeClr val="tx1"/>
                          </a:solidFill>
                        </a:rPr>
                        <a:t>% Change</a:t>
                      </a:r>
                    </a:p>
                  </a:txBody>
                  <a:tcPr marL="0" marR="0" marT="0" marB="0" anchor="ctr"/>
                </a:tc>
                <a:tc hMerge="1">
                  <a:txBody>
                    <a:bodyPr/>
                    <a:lstStyle/>
                    <a:p>
                      <a:endParaRPr lang="en-US"/>
                    </a:p>
                  </a:txBody>
                  <a:tcPr/>
                </a:tc>
                <a:extLst>
                  <a:ext uri="{0D108BD9-81ED-4DB2-BD59-A6C34878D82A}">
                    <a16:rowId xmlns:a16="http://schemas.microsoft.com/office/drawing/2014/main" val="793926902"/>
                  </a:ext>
                </a:extLst>
              </a:tr>
              <a:tr h="133692">
                <a:tc vMerge="1">
                  <a:txBody>
                    <a:bodyPr/>
                    <a:lstStyle/>
                    <a:p>
                      <a:endParaRPr lang="en-US"/>
                    </a:p>
                  </a:txBody>
                  <a:tcPr/>
                </a:tc>
                <a:tc vMerge="1">
                  <a:txBody>
                    <a:bodyPr/>
                    <a:lstStyle/>
                    <a:p>
                      <a:endParaRPr lang="en-US"/>
                    </a:p>
                  </a:txBody>
                  <a:tcPr/>
                </a:tc>
                <a:tc>
                  <a:txBody>
                    <a:bodyPr/>
                    <a:lstStyle/>
                    <a:p>
                      <a:pPr algn="ctr"/>
                      <a:r>
                        <a:rPr lang="en-US" sz="1050" dirty="0">
                          <a:solidFill>
                            <a:schemeClr val="tx1"/>
                          </a:solidFill>
                        </a:rPr>
                        <a:t>During</a:t>
                      </a:r>
                    </a:p>
                  </a:txBody>
                  <a:tcPr marL="0" marR="0" marT="0" marB="0" anchor="ctr"/>
                </a:tc>
                <a:tc>
                  <a:txBody>
                    <a:bodyPr/>
                    <a:lstStyle/>
                    <a:p>
                      <a:pPr algn="ctr"/>
                      <a:r>
                        <a:rPr lang="en-US" sz="1050" dirty="0">
                          <a:solidFill>
                            <a:schemeClr val="tx1"/>
                          </a:solidFill>
                        </a:rPr>
                        <a:t>After</a:t>
                      </a:r>
                    </a:p>
                  </a:txBody>
                  <a:tcPr marL="0" marR="0" marT="0" marB="0" anchor="ctr"/>
                </a:tc>
                <a:extLst>
                  <a:ext uri="{0D108BD9-81ED-4DB2-BD59-A6C34878D82A}">
                    <a16:rowId xmlns:a16="http://schemas.microsoft.com/office/drawing/2014/main" val="3265739842"/>
                  </a:ext>
                </a:extLst>
              </a:tr>
              <a:tr h="552981">
                <a:tc>
                  <a:txBody>
                    <a:bodyPr/>
                    <a:lstStyle/>
                    <a:p>
                      <a:pPr algn="ctr"/>
                      <a:r>
                        <a:rPr lang="en-US" sz="1050" dirty="0">
                          <a:solidFill>
                            <a:schemeClr val="tx1"/>
                          </a:solidFill>
                        </a:rPr>
                        <a:t>Unemployment Rate</a:t>
                      </a:r>
                    </a:p>
                  </a:txBody>
                  <a:tcPr marL="0" marR="0" marT="0" marB="0" anchor="ctr"/>
                </a:tc>
                <a:tc>
                  <a:txBody>
                    <a:bodyPr/>
                    <a:lstStyle/>
                    <a:p>
                      <a:pPr algn="ctr"/>
                      <a:r>
                        <a:rPr lang="en-US" sz="1050" dirty="0">
                          <a:solidFill>
                            <a:schemeClr val="tx1"/>
                          </a:solidFill>
                        </a:rPr>
                        <a:t>Rate</a:t>
                      </a:r>
                    </a:p>
                  </a:txBody>
                  <a:tcPr marL="0" marR="0" marT="0" marB="0" anchor="ctr"/>
                </a:tc>
                <a:tc>
                  <a:txBody>
                    <a:bodyPr/>
                    <a:lstStyle/>
                    <a:p>
                      <a:pPr algn="ctr"/>
                      <a:r>
                        <a:rPr lang="en-US" sz="1050" b="1" dirty="0">
                          <a:solidFill>
                            <a:srgbClr val="FF0000"/>
                          </a:solidFill>
                        </a:rPr>
                        <a:t>+83.1%</a:t>
                      </a:r>
                    </a:p>
                  </a:txBody>
                  <a:tcPr marL="0" marR="0" marT="0" marB="0" anchor="ctr"/>
                </a:tc>
                <a:tc>
                  <a:txBody>
                    <a:bodyPr/>
                    <a:lstStyle/>
                    <a:p>
                      <a:pPr algn="ctr"/>
                      <a:r>
                        <a:rPr lang="en-US" sz="1050" dirty="0">
                          <a:solidFill>
                            <a:schemeClr val="tx1"/>
                          </a:solidFill>
                        </a:rPr>
                        <a:t>-1%*</a:t>
                      </a:r>
                    </a:p>
                  </a:txBody>
                  <a:tcPr marL="0" marR="0" marT="0" marB="0" anchor="ctr"/>
                </a:tc>
                <a:extLst>
                  <a:ext uri="{0D108BD9-81ED-4DB2-BD59-A6C34878D82A}">
                    <a16:rowId xmlns:a16="http://schemas.microsoft.com/office/drawing/2014/main" val="613168152"/>
                  </a:ext>
                </a:extLst>
              </a:tr>
              <a:tr h="276491">
                <a:tc rowSpan="2">
                  <a:txBody>
                    <a:bodyPr/>
                    <a:lstStyle/>
                    <a:p>
                      <a:pPr algn="ctr"/>
                      <a:r>
                        <a:rPr lang="en-US" sz="1050" dirty="0">
                          <a:solidFill>
                            <a:schemeClr val="tx1"/>
                          </a:solidFill>
                        </a:rPr>
                        <a:t>Leisure</a:t>
                      </a:r>
                    </a:p>
                  </a:txBody>
                  <a:tcPr marL="0" marR="0" marT="0" marB="0" anchor="ctr"/>
                </a:tc>
                <a:tc>
                  <a:txBody>
                    <a:bodyPr/>
                    <a:lstStyle/>
                    <a:p>
                      <a:pPr algn="ctr"/>
                      <a:r>
                        <a:rPr lang="en-US" sz="1050" dirty="0">
                          <a:solidFill>
                            <a:schemeClr val="tx1"/>
                          </a:solidFill>
                        </a:rPr>
                        <a:t>Hourly Wage</a:t>
                      </a:r>
                    </a:p>
                  </a:txBody>
                  <a:tcPr marL="0" marR="0" marT="0" marB="0" anchor="ctr"/>
                </a:tc>
                <a:tc>
                  <a:txBody>
                    <a:bodyPr/>
                    <a:lstStyle/>
                    <a:p>
                      <a:pPr algn="ctr"/>
                      <a:r>
                        <a:rPr lang="en-US" sz="1050" dirty="0">
                          <a:solidFill>
                            <a:schemeClr val="tx1"/>
                          </a:solidFill>
                        </a:rPr>
                        <a:t>+7.2%</a:t>
                      </a:r>
                    </a:p>
                  </a:txBody>
                  <a:tcPr marL="0" marR="0" marT="0" marB="0" anchor="ctr"/>
                </a:tc>
                <a:tc>
                  <a:txBody>
                    <a:bodyPr/>
                    <a:lstStyle/>
                    <a:p>
                      <a:pPr algn="ctr"/>
                      <a:r>
                        <a:rPr lang="en-US" sz="1050" b="1" dirty="0">
                          <a:solidFill>
                            <a:srgbClr val="00B050"/>
                          </a:solidFill>
                        </a:rPr>
                        <a:t>+24.8%</a:t>
                      </a:r>
                    </a:p>
                  </a:txBody>
                  <a:tcPr marL="0" marR="0" marT="0" marB="0" anchor="ctr"/>
                </a:tc>
                <a:extLst>
                  <a:ext uri="{0D108BD9-81ED-4DB2-BD59-A6C34878D82A}">
                    <a16:rowId xmlns:a16="http://schemas.microsoft.com/office/drawing/2014/main" val="442435885"/>
                  </a:ext>
                </a:extLst>
              </a:tr>
              <a:tr h="276491">
                <a:tc vMerge="1">
                  <a:txBody>
                    <a:bodyPr/>
                    <a:lstStyle/>
                    <a:p>
                      <a:endParaRPr lang="en-US"/>
                    </a:p>
                  </a:txBody>
                  <a:tcPr/>
                </a:tc>
                <a:tc>
                  <a:txBody>
                    <a:bodyPr/>
                    <a:lstStyle/>
                    <a:p>
                      <a:pPr algn="ctr"/>
                      <a:r>
                        <a:rPr lang="en-US" sz="1050" dirty="0">
                          <a:solidFill>
                            <a:schemeClr val="tx1"/>
                          </a:solidFill>
                        </a:rPr>
                        <a:t>Number of Jobs</a:t>
                      </a:r>
                    </a:p>
                  </a:txBody>
                  <a:tcPr marL="0" marR="0" marT="0" marB="0" anchor="ctr"/>
                </a:tc>
                <a:tc>
                  <a:txBody>
                    <a:bodyPr/>
                    <a:lstStyle/>
                    <a:p>
                      <a:pPr algn="ctr"/>
                      <a:r>
                        <a:rPr lang="en-US" sz="1050" b="1" dirty="0">
                          <a:solidFill>
                            <a:srgbClr val="FF0000"/>
                          </a:solidFill>
                        </a:rPr>
                        <a:t>-17.8%</a:t>
                      </a:r>
                    </a:p>
                  </a:txBody>
                  <a:tcPr marL="0" marR="0" marT="0" marB="0" anchor="ctr"/>
                </a:tc>
                <a:tc>
                  <a:txBody>
                    <a:bodyPr/>
                    <a:lstStyle/>
                    <a:p>
                      <a:pPr algn="ctr"/>
                      <a:r>
                        <a:rPr lang="en-US" sz="1050" b="1" dirty="0">
                          <a:solidFill>
                            <a:srgbClr val="FF0000"/>
                          </a:solidFill>
                        </a:rPr>
                        <a:t>-2.3%</a:t>
                      </a:r>
                    </a:p>
                  </a:txBody>
                  <a:tcPr marL="0" marR="0" marT="0" marB="0" anchor="ctr"/>
                </a:tc>
                <a:extLst>
                  <a:ext uri="{0D108BD9-81ED-4DB2-BD59-A6C34878D82A}">
                    <a16:rowId xmlns:a16="http://schemas.microsoft.com/office/drawing/2014/main" val="3834626853"/>
                  </a:ext>
                </a:extLst>
              </a:tr>
              <a:tr h="276491">
                <a:tc rowSpan="2">
                  <a:txBody>
                    <a:bodyPr/>
                    <a:lstStyle/>
                    <a:p>
                      <a:pPr algn="ctr"/>
                      <a:r>
                        <a:rPr lang="en-US" sz="1050" dirty="0">
                          <a:solidFill>
                            <a:schemeClr val="tx1"/>
                          </a:solidFill>
                        </a:rPr>
                        <a:t>Manufacturing (MFG) Wages</a:t>
                      </a:r>
                    </a:p>
                  </a:txBody>
                  <a:tcPr marL="0" marR="0" marT="0" marB="0" anchor="ctr"/>
                </a:tc>
                <a:tc>
                  <a:txBody>
                    <a:bodyPr/>
                    <a:lstStyle/>
                    <a:p>
                      <a:pPr algn="ctr"/>
                      <a:r>
                        <a:rPr lang="en-US" sz="1050" dirty="0">
                          <a:solidFill>
                            <a:schemeClr val="tx1"/>
                          </a:solidFill>
                        </a:rPr>
                        <a:t>Hourly Wage</a:t>
                      </a:r>
                    </a:p>
                  </a:txBody>
                  <a:tcPr marL="0" marR="0" marT="0" marB="0" anchor="ctr"/>
                </a:tc>
                <a:tc>
                  <a:txBody>
                    <a:bodyPr/>
                    <a:lstStyle/>
                    <a:p>
                      <a:pPr algn="ctr"/>
                      <a:r>
                        <a:rPr lang="en-US" sz="1050" dirty="0">
                          <a:solidFill>
                            <a:schemeClr val="tx1"/>
                          </a:solidFill>
                        </a:rPr>
                        <a:t>+5.6%</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tx1"/>
                          </a:solidFill>
                        </a:rPr>
                        <a:t>+14.4%</a:t>
                      </a:r>
                    </a:p>
                  </a:txBody>
                  <a:tcPr marL="0" marR="0" marT="0" marB="0" anchor="ctr"/>
                </a:tc>
                <a:extLst>
                  <a:ext uri="{0D108BD9-81ED-4DB2-BD59-A6C34878D82A}">
                    <a16:rowId xmlns:a16="http://schemas.microsoft.com/office/drawing/2014/main" val="547562645"/>
                  </a:ext>
                </a:extLst>
              </a:tr>
              <a:tr h="276491">
                <a:tc vMerge="1">
                  <a:txBody>
                    <a:bodyPr/>
                    <a:lstStyle/>
                    <a:p>
                      <a:endParaRPr lang="en-US"/>
                    </a:p>
                  </a:txBody>
                  <a:tcPr/>
                </a:tc>
                <a:tc>
                  <a:txBody>
                    <a:bodyPr/>
                    <a:lstStyle/>
                    <a:p>
                      <a:pPr algn="ctr"/>
                      <a:r>
                        <a:rPr lang="en-US" sz="1050" dirty="0">
                          <a:solidFill>
                            <a:schemeClr val="tx1"/>
                          </a:solidFill>
                        </a:rPr>
                        <a:t>Number of Jobs</a:t>
                      </a:r>
                    </a:p>
                  </a:txBody>
                  <a:tcPr marL="0" marR="0" marT="0" marB="0" anchor="ctr"/>
                </a:tc>
                <a:tc>
                  <a:txBody>
                    <a:bodyPr/>
                    <a:lstStyle/>
                    <a:p>
                      <a:pPr algn="ctr"/>
                      <a:r>
                        <a:rPr lang="en-US" sz="1050" dirty="0">
                          <a:solidFill>
                            <a:schemeClr val="tx1"/>
                          </a:solidFill>
                        </a:rPr>
                        <a:t>-4.3%</a:t>
                      </a:r>
                    </a:p>
                  </a:txBody>
                  <a:tcPr marL="0" marR="0" marT="0" marB="0" anchor="ctr"/>
                </a:tc>
                <a:tc>
                  <a:txBody>
                    <a:bodyPr/>
                    <a:lstStyle/>
                    <a:p>
                      <a:pPr algn="ctr"/>
                      <a:r>
                        <a:rPr lang="en-US" sz="1050" dirty="0">
                          <a:solidFill>
                            <a:schemeClr val="tx1"/>
                          </a:solidFill>
                        </a:rPr>
                        <a:t>+0.5%</a:t>
                      </a:r>
                    </a:p>
                  </a:txBody>
                  <a:tcPr marL="0" marR="0" marT="0" marB="0" anchor="ctr"/>
                </a:tc>
                <a:extLst>
                  <a:ext uri="{0D108BD9-81ED-4DB2-BD59-A6C34878D82A}">
                    <a16:rowId xmlns:a16="http://schemas.microsoft.com/office/drawing/2014/main" val="3754796273"/>
                  </a:ext>
                </a:extLst>
              </a:tr>
              <a:tr h="276491">
                <a:tc rowSpan="2">
                  <a:txBody>
                    <a:bodyPr/>
                    <a:lstStyle/>
                    <a:p>
                      <a:pPr algn="ctr"/>
                      <a:r>
                        <a:rPr lang="en-US" sz="1050" dirty="0">
                          <a:solidFill>
                            <a:schemeClr val="tx1"/>
                          </a:solidFill>
                        </a:rPr>
                        <a:t>Finance</a:t>
                      </a:r>
                    </a:p>
                  </a:txBody>
                  <a:tcPr marL="0" marR="0" marT="0" marB="0" anchor="ctr"/>
                </a:tc>
                <a:tc>
                  <a:txBody>
                    <a:bodyPr/>
                    <a:lstStyle/>
                    <a:p>
                      <a:pPr algn="ctr"/>
                      <a:r>
                        <a:rPr lang="en-US" sz="1050" dirty="0">
                          <a:solidFill>
                            <a:schemeClr val="tx1"/>
                          </a:solidFill>
                        </a:rPr>
                        <a:t>Hourly Wage</a:t>
                      </a:r>
                    </a:p>
                  </a:txBody>
                  <a:tcPr marL="0" marR="0" marT="0" marB="0" anchor="ctr"/>
                </a:tc>
                <a:tc>
                  <a:txBody>
                    <a:bodyPr/>
                    <a:lstStyle/>
                    <a:p>
                      <a:pPr algn="ctr"/>
                      <a:r>
                        <a:rPr lang="en-US" sz="1050" b="1" dirty="0">
                          <a:solidFill>
                            <a:srgbClr val="00B050"/>
                          </a:solidFill>
                        </a:rPr>
                        <a:t>+8.5%</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tx1"/>
                          </a:solidFill>
                        </a:rPr>
                        <a:t>+18.3%</a:t>
                      </a:r>
                    </a:p>
                  </a:txBody>
                  <a:tcPr marL="0" marR="0" marT="0" marB="0" anchor="ctr"/>
                </a:tc>
                <a:extLst>
                  <a:ext uri="{0D108BD9-81ED-4DB2-BD59-A6C34878D82A}">
                    <a16:rowId xmlns:a16="http://schemas.microsoft.com/office/drawing/2014/main" val="1058421180"/>
                  </a:ext>
                </a:extLst>
              </a:tr>
              <a:tr h="276491">
                <a:tc vMerge="1">
                  <a:txBody>
                    <a:bodyPr/>
                    <a:lstStyle/>
                    <a:p>
                      <a:endParaRPr lang="en-US"/>
                    </a:p>
                  </a:txBody>
                  <a:tcPr/>
                </a:tc>
                <a:tc>
                  <a:txBody>
                    <a:bodyPr/>
                    <a:lstStyle/>
                    <a:p>
                      <a:pPr algn="ctr"/>
                      <a:r>
                        <a:rPr lang="en-US" sz="1050" dirty="0">
                          <a:solidFill>
                            <a:schemeClr val="tx1"/>
                          </a:solidFill>
                        </a:rPr>
                        <a:t>Number of Jobs</a:t>
                      </a:r>
                    </a:p>
                  </a:txBody>
                  <a:tcPr marL="0" marR="0" marT="0" marB="0" anchor="ctr"/>
                </a:tc>
                <a:tc>
                  <a:txBody>
                    <a:bodyPr/>
                    <a:lstStyle/>
                    <a:p>
                      <a:pPr algn="ctr"/>
                      <a:r>
                        <a:rPr lang="en-US" sz="1050" dirty="0">
                          <a:solidFill>
                            <a:schemeClr val="tx1"/>
                          </a:solidFill>
                        </a:rPr>
                        <a:t>-0.02%</a:t>
                      </a:r>
                    </a:p>
                  </a:txBody>
                  <a:tcPr marL="0" marR="0" marT="0" marB="0" anchor="ctr"/>
                </a:tc>
                <a:tc>
                  <a:txBody>
                    <a:bodyPr/>
                    <a:lstStyle/>
                    <a:p>
                      <a:pPr algn="ctr"/>
                      <a:r>
                        <a:rPr lang="en-US" sz="1050" dirty="0">
                          <a:solidFill>
                            <a:schemeClr val="tx1"/>
                          </a:solidFill>
                        </a:rPr>
                        <a:t>+4.3%</a:t>
                      </a:r>
                    </a:p>
                  </a:txBody>
                  <a:tcPr marL="0" marR="0" marT="0" marB="0" anchor="ctr"/>
                </a:tc>
                <a:extLst>
                  <a:ext uri="{0D108BD9-81ED-4DB2-BD59-A6C34878D82A}">
                    <a16:rowId xmlns:a16="http://schemas.microsoft.com/office/drawing/2014/main" val="912735800"/>
                  </a:ext>
                </a:extLst>
              </a:tr>
              <a:tr h="276491">
                <a:tc rowSpan="2">
                  <a:txBody>
                    <a:bodyPr/>
                    <a:lstStyle/>
                    <a:p>
                      <a:pPr algn="ctr"/>
                      <a:r>
                        <a:rPr lang="en-US" sz="1050" dirty="0">
                          <a:solidFill>
                            <a:schemeClr val="tx1"/>
                          </a:solidFill>
                        </a:rPr>
                        <a:t>Information Technology</a:t>
                      </a:r>
                    </a:p>
                  </a:txBody>
                  <a:tcPr marL="0" marR="0" marT="0" marB="0" anchor="ctr"/>
                </a:tc>
                <a:tc>
                  <a:txBody>
                    <a:bodyPr/>
                    <a:lstStyle/>
                    <a:p>
                      <a:pPr algn="ctr"/>
                      <a:r>
                        <a:rPr lang="en-US" sz="1050" dirty="0">
                          <a:solidFill>
                            <a:schemeClr val="tx1"/>
                          </a:solidFill>
                        </a:rPr>
                        <a:t>Hourly Wage</a:t>
                      </a:r>
                    </a:p>
                  </a:txBody>
                  <a:tcPr marL="0" marR="0" marT="0" marB="0" anchor="ctr"/>
                </a:tc>
                <a:tc>
                  <a:txBody>
                    <a:bodyPr/>
                    <a:lstStyle/>
                    <a:p>
                      <a:pPr algn="ctr"/>
                      <a:r>
                        <a:rPr lang="en-US" sz="1050" dirty="0">
                          <a:solidFill>
                            <a:schemeClr val="tx1"/>
                          </a:solidFill>
                        </a:rPr>
                        <a:t>+4.6%</a:t>
                      </a:r>
                    </a:p>
                  </a:txBody>
                  <a:tcPr marL="0" marR="0" marT="0" marB="0" anchor="ctr"/>
                </a:tc>
                <a:tc>
                  <a:txBody>
                    <a:bodyPr/>
                    <a:lstStyle/>
                    <a:p>
                      <a:pPr algn="ctr"/>
                      <a:r>
                        <a:rPr lang="en-US" sz="1050" dirty="0">
                          <a:solidFill>
                            <a:schemeClr val="tx1"/>
                          </a:solidFill>
                        </a:rPr>
                        <a:t>+12.5%</a:t>
                      </a:r>
                    </a:p>
                  </a:txBody>
                  <a:tcPr marL="0" marR="0" marT="0" marB="0" anchor="ctr"/>
                </a:tc>
                <a:extLst>
                  <a:ext uri="{0D108BD9-81ED-4DB2-BD59-A6C34878D82A}">
                    <a16:rowId xmlns:a16="http://schemas.microsoft.com/office/drawing/2014/main" val="2010810139"/>
                  </a:ext>
                </a:extLst>
              </a:tr>
              <a:tr h="276491">
                <a:tc vMerge="1">
                  <a:txBody>
                    <a:bodyPr/>
                    <a:lstStyle/>
                    <a:p>
                      <a:endParaRPr lang="en-US"/>
                    </a:p>
                  </a:txBody>
                  <a:tcPr/>
                </a:tc>
                <a:tc>
                  <a:txBody>
                    <a:bodyPr/>
                    <a:lstStyle/>
                    <a:p>
                      <a:pPr algn="ctr"/>
                      <a:r>
                        <a:rPr lang="en-US" sz="1050" dirty="0">
                          <a:solidFill>
                            <a:schemeClr val="tx1"/>
                          </a:solidFill>
                        </a:rPr>
                        <a:t>Number of Jobs</a:t>
                      </a:r>
                    </a:p>
                  </a:txBody>
                  <a:tcPr marL="0" marR="0" marT="0" marB="0" anchor="ctr"/>
                </a:tc>
                <a:tc>
                  <a:txBody>
                    <a:bodyPr/>
                    <a:lstStyle/>
                    <a:p>
                      <a:pPr algn="ctr"/>
                      <a:r>
                        <a:rPr lang="en-US" sz="1050" dirty="0">
                          <a:solidFill>
                            <a:schemeClr val="tx1"/>
                          </a:solidFill>
                        </a:rPr>
                        <a:t>-2.6%</a:t>
                      </a:r>
                    </a:p>
                  </a:txBody>
                  <a:tcPr marL="0" marR="0" marT="0" marB="0" anchor="ctr"/>
                </a:tc>
                <a:tc>
                  <a:txBody>
                    <a:bodyPr/>
                    <a:lstStyle/>
                    <a:p>
                      <a:pPr algn="ctr"/>
                      <a:r>
                        <a:rPr lang="en-US" sz="1050" dirty="0">
                          <a:solidFill>
                            <a:schemeClr val="tx1"/>
                          </a:solidFill>
                        </a:rPr>
                        <a:t>+6.3%</a:t>
                      </a:r>
                    </a:p>
                  </a:txBody>
                  <a:tcPr marL="0" marR="0" marT="0" marB="0" anchor="ctr"/>
                </a:tc>
                <a:extLst>
                  <a:ext uri="{0D108BD9-81ED-4DB2-BD59-A6C34878D82A}">
                    <a16:rowId xmlns:a16="http://schemas.microsoft.com/office/drawing/2014/main" val="1521678670"/>
                  </a:ext>
                </a:extLst>
              </a:tr>
            </a:tbl>
          </a:graphicData>
        </a:graphic>
      </p:graphicFrame>
      <p:sp>
        <p:nvSpPr>
          <p:cNvPr id="15" name="TextBox 14">
            <a:extLst>
              <a:ext uri="{FF2B5EF4-FFF2-40B4-BE49-F238E27FC236}">
                <a16:creationId xmlns:a16="http://schemas.microsoft.com/office/drawing/2014/main" id="{036B1730-47A5-8BE8-4B10-4D9FF9134021}"/>
              </a:ext>
            </a:extLst>
          </p:cNvPr>
          <p:cNvSpPr txBox="1"/>
          <p:nvPr/>
        </p:nvSpPr>
        <p:spPr>
          <a:xfrm>
            <a:off x="7375928" y="2575101"/>
            <a:ext cx="3378200" cy="369332"/>
          </a:xfrm>
          <a:prstGeom prst="rect">
            <a:avLst/>
          </a:prstGeom>
          <a:noFill/>
        </p:spPr>
        <p:txBody>
          <a:bodyPr wrap="square" rtlCol="0">
            <a:spAutoFit/>
          </a:bodyPr>
          <a:lstStyle/>
          <a:p>
            <a:r>
              <a:rPr lang="en-US" b="1" u="sng" dirty="0"/>
              <a:t>Investigation Area Summary</a:t>
            </a:r>
          </a:p>
        </p:txBody>
      </p:sp>
      <p:sp>
        <p:nvSpPr>
          <p:cNvPr id="17" name="Rectangle 16">
            <a:extLst>
              <a:ext uri="{FF2B5EF4-FFF2-40B4-BE49-F238E27FC236}">
                <a16:creationId xmlns:a16="http://schemas.microsoft.com/office/drawing/2014/main" id="{65599D20-A4F4-F785-0BF9-E6E0BDDADDA7}"/>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Leisure industry was impacted the most by COVID-19</a:t>
            </a:r>
          </a:p>
        </p:txBody>
      </p:sp>
    </p:spTree>
    <p:extLst>
      <p:ext uri="{BB962C8B-B14F-4D97-AF65-F5344CB8AC3E}">
        <p14:creationId xmlns:p14="http://schemas.microsoft.com/office/powerpoint/2010/main" val="2418322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8AF702-A859-4D49-823E-455702872718}"/>
              </a:ext>
            </a:extLst>
          </p:cNvPr>
          <p:cNvSpPr>
            <a:spLocks noGrp="1"/>
          </p:cNvSpPr>
          <p:nvPr>
            <p:ph type="sldNum" sz="quarter" idx="12"/>
          </p:nvPr>
        </p:nvSpPr>
        <p:spPr/>
        <p:txBody>
          <a:bodyPr/>
          <a:lstStyle/>
          <a:p>
            <a:fld id="{82EE24B5-652C-4DB5-B7C3-B5BBEC1280B1}" type="slidenum">
              <a:rPr lang="en-US" smtClean="0"/>
              <a:t>13</a:t>
            </a:fld>
            <a:endParaRPr lang="en-US" dirty="0"/>
          </a:p>
        </p:txBody>
      </p:sp>
      <p:sp>
        <p:nvSpPr>
          <p:cNvPr id="3" name="Title 2">
            <a:extLst>
              <a:ext uri="{FF2B5EF4-FFF2-40B4-BE49-F238E27FC236}">
                <a16:creationId xmlns:a16="http://schemas.microsoft.com/office/drawing/2014/main" id="{6D5D9271-B659-4A45-8868-BAEC4EF7D1F1}"/>
              </a:ext>
            </a:extLst>
          </p:cNvPr>
          <p:cNvSpPr>
            <a:spLocks noGrp="1"/>
          </p:cNvSpPr>
          <p:nvPr>
            <p:ph type="title"/>
          </p:nvPr>
        </p:nvSpPr>
        <p:spPr>
          <a:xfrm>
            <a:off x="824752" y="365125"/>
            <a:ext cx="10515600" cy="1325563"/>
          </a:xfrm>
        </p:spPr>
        <p:txBody>
          <a:bodyPr>
            <a:normAutofit/>
          </a:bodyPr>
          <a:lstStyle/>
          <a:p>
            <a:r>
              <a:rPr lang="en-US" dirty="0"/>
              <a:t>THE MARKET: Lorem ipsum dolor sit amet</a:t>
            </a:r>
          </a:p>
        </p:txBody>
      </p:sp>
      <p:graphicFrame>
        <p:nvGraphicFramePr>
          <p:cNvPr id="27" name="Content Placeholder 26" descr="Chart">
            <a:extLst>
              <a:ext uri="{FF2B5EF4-FFF2-40B4-BE49-F238E27FC236}">
                <a16:creationId xmlns:a16="http://schemas.microsoft.com/office/drawing/2014/main" id="{8B7962D3-FAFD-4B86-A9C4-A868A9DF6045}"/>
              </a:ext>
            </a:extLst>
          </p:cNvPr>
          <p:cNvGraphicFramePr>
            <a:graphicFrameLocks noGrp="1"/>
          </p:cNvGraphicFramePr>
          <p:nvPr>
            <p:ph sz="half" idx="13"/>
            <p:extLst>
              <p:ext uri="{D42A27DB-BD31-4B8C-83A1-F6EECF244321}">
                <p14:modId xmlns:p14="http://schemas.microsoft.com/office/powerpoint/2010/main" val="739631934"/>
              </p:ext>
            </p:extLst>
          </p:nvPr>
        </p:nvGraphicFramePr>
        <p:xfrm>
          <a:off x="1009142" y="1724978"/>
          <a:ext cx="1971675" cy="1738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ontent Placeholder 5" descr="Table">
            <a:extLst>
              <a:ext uri="{FF2B5EF4-FFF2-40B4-BE49-F238E27FC236}">
                <a16:creationId xmlns:a16="http://schemas.microsoft.com/office/drawing/2014/main" id="{4B0BCC78-A7E9-4210-BED1-FB0F136FA0BF}"/>
              </a:ext>
            </a:extLst>
          </p:cNvPr>
          <p:cNvGraphicFramePr>
            <a:graphicFrameLocks noGrp="1"/>
          </p:cNvGraphicFramePr>
          <p:nvPr>
            <p:ph sz="half" idx="1"/>
            <p:extLst>
              <p:ext uri="{D42A27DB-BD31-4B8C-83A1-F6EECF244321}">
                <p14:modId xmlns:p14="http://schemas.microsoft.com/office/powerpoint/2010/main" val="13254049"/>
              </p:ext>
            </p:extLst>
          </p:nvPr>
        </p:nvGraphicFramePr>
        <p:xfrm>
          <a:off x="947738" y="4189906"/>
          <a:ext cx="7746553" cy="2302968"/>
        </p:xfrm>
        <a:graphic>
          <a:graphicData uri="http://schemas.openxmlformats.org/drawingml/2006/table">
            <a:tbl>
              <a:tblPr firstRow="1" bandRow="1">
                <a:tableStyleId>{5C22544A-7EE6-4342-B048-85BDC9FD1C3A}</a:tableStyleId>
              </a:tblPr>
              <a:tblGrid>
                <a:gridCol w="2053687">
                  <a:extLst>
                    <a:ext uri="{9D8B030D-6E8A-4147-A177-3AD203B41FA5}">
                      <a16:colId xmlns:a16="http://schemas.microsoft.com/office/drawing/2014/main" val="413496124"/>
                    </a:ext>
                  </a:extLst>
                </a:gridCol>
                <a:gridCol w="1436517">
                  <a:extLst>
                    <a:ext uri="{9D8B030D-6E8A-4147-A177-3AD203B41FA5}">
                      <a16:colId xmlns:a16="http://schemas.microsoft.com/office/drawing/2014/main" val="1609701450"/>
                    </a:ext>
                  </a:extLst>
                </a:gridCol>
                <a:gridCol w="1418783">
                  <a:extLst>
                    <a:ext uri="{9D8B030D-6E8A-4147-A177-3AD203B41FA5}">
                      <a16:colId xmlns:a16="http://schemas.microsoft.com/office/drawing/2014/main" val="3998250674"/>
                    </a:ext>
                  </a:extLst>
                </a:gridCol>
                <a:gridCol w="1418783">
                  <a:extLst>
                    <a:ext uri="{9D8B030D-6E8A-4147-A177-3AD203B41FA5}">
                      <a16:colId xmlns:a16="http://schemas.microsoft.com/office/drawing/2014/main" val="3885689842"/>
                    </a:ext>
                  </a:extLst>
                </a:gridCol>
                <a:gridCol w="1418783">
                  <a:extLst>
                    <a:ext uri="{9D8B030D-6E8A-4147-A177-3AD203B41FA5}">
                      <a16:colId xmlns:a16="http://schemas.microsoft.com/office/drawing/2014/main" val="2581020686"/>
                    </a:ext>
                  </a:extLst>
                </a:gridCol>
              </a:tblGrid>
              <a:tr h="302029">
                <a:tc>
                  <a:txBody>
                    <a:bodyPr/>
                    <a:lstStyle/>
                    <a:p>
                      <a:pPr marL="216000" algn="l">
                        <a:lnSpc>
                          <a:spcPct val="100000"/>
                        </a:lnSpc>
                        <a:spcBef>
                          <a:spcPts val="785"/>
                        </a:spcBef>
                      </a:pPr>
                      <a:r>
                        <a:rPr lang="en-US" sz="1400" b="1" spc="-5" dirty="0">
                          <a:solidFill>
                            <a:schemeClr val="bg2">
                              <a:lumMod val="20000"/>
                              <a:lumOff val="80000"/>
                            </a:schemeClr>
                          </a:solidFill>
                          <a:latin typeface="+mn-lt"/>
                          <a:cs typeface="Arial"/>
                        </a:rPr>
                        <a:t>CUSTOMERS</a:t>
                      </a:r>
                      <a:endParaRPr sz="1400" dirty="0">
                        <a:solidFill>
                          <a:schemeClr val="bg2">
                            <a:lumMod val="20000"/>
                            <a:lumOff val="80000"/>
                          </a:schemeClr>
                        </a:solidFill>
                        <a:latin typeface="+mn-lt"/>
                        <a:cs typeface="Aria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216000" algn="l">
                        <a:lnSpc>
                          <a:spcPct val="100000"/>
                        </a:lnSpc>
                        <a:spcBef>
                          <a:spcPts val="785"/>
                        </a:spcBef>
                      </a:pPr>
                      <a:r>
                        <a:rPr sz="1400" b="1" dirty="0">
                          <a:solidFill>
                            <a:schemeClr val="bg2">
                              <a:lumMod val="20000"/>
                              <a:lumOff val="80000"/>
                            </a:schemeClr>
                          </a:solidFill>
                          <a:latin typeface="+mn-lt"/>
                          <a:cs typeface="Arial"/>
                        </a:rPr>
                        <a:t>GROWTH</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216000" algn="l">
                        <a:lnSpc>
                          <a:spcPct val="100000"/>
                        </a:lnSpc>
                        <a:spcBef>
                          <a:spcPts val="785"/>
                        </a:spcBef>
                      </a:pPr>
                      <a:r>
                        <a:rPr sz="1400" b="1" dirty="0">
                          <a:solidFill>
                            <a:schemeClr val="bg2">
                              <a:lumMod val="20000"/>
                              <a:lumOff val="80000"/>
                            </a:schemeClr>
                          </a:solidFill>
                          <a:latin typeface="+mn-lt"/>
                          <a:cs typeface="Arial"/>
                        </a:rPr>
                        <a:t>YR1</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216000" algn="l">
                        <a:lnSpc>
                          <a:spcPct val="100000"/>
                        </a:lnSpc>
                        <a:spcBef>
                          <a:spcPts val="785"/>
                        </a:spcBef>
                      </a:pPr>
                      <a:r>
                        <a:rPr sz="1400" b="1" dirty="0">
                          <a:solidFill>
                            <a:schemeClr val="bg2">
                              <a:lumMod val="20000"/>
                              <a:lumOff val="80000"/>
                            </a:schemeClr>
                          </a:solidFill>
                          <a:latin typeface="+mn-lt"/>
                          <a:cs typeface="Arial"/>
                        </a:rPr>
                        <a:t>YR2</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216000" algn="l">
                        <a:lnSpc>
                          <a:spcPct val="100000"/>
                        </a:lnSpc>
                        <a:spcBef>
                          <a:spcPts val="785"/>
                        </a:spcBef>
                      </a:pPr>
                      <a:r>
                        <a:rPr sz="1400" b="1" dirty="0">
                          <a:solidFill>
                            <a:schemeClr val="bg2">
                              <a:lumMod val="20000"/>
                              <a:lumOff val="80000"/>
                            </a:schemeClr>
                          </a:solidFill>
                          <a:latin typeface="+mn-lt"/>
                          <a:cs typeface="Arial"/>
                        </a:rPr>
                        <a:t>YR3</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913940839"/>
                  </a:ext>
                </a:extLst>
              </a:tr>
              <a:tr h="317130">
                <a:tc>
                  <a:txBody>
                    <a:bodyPr/>
                    <a:lstStyle/>
                    <a:p>
                      <a:pPr marL="227965">
                        <a:lnSpc>
                          <a:spcPct val="100000"/>
                        </a:lnSpc>
                        <a:spcBef>
                          <a:spcPts val="415"/>
                        </a:spcBef>
                      </a:pPr>
                      <a:r>
                        <a:rPr lang="en-US" sz="1200" dirty="0">
                          <a:solidFill>
                            <a:schemeClr val="tx2">
                              <a:alpha val="70000"/>
                            </a:schemeClr>
                          </a:solidFill>
                          <a:latin typeface="+mn-lt"/>
                          <a:cs typeface="Arial"/>
                        </a:rPr>
                        <a:t>Customer 1</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415"/>
                        </a:spcBef>
                      </a:pPr>
                      <a:r>
                        <a:rPr sz="1200" spc="-5" dirty="0">
                          <a:solidFill>
                            <a:schemeClr val="tx2">
                              <a:alpha val="70000"/>
                            </a:schemeClr>
                          </a:solidFill>
                          <a:latin typeface="+mn-lt"/>
                          <a:cs typeface="Arial"/>
                        </a:rPr>
                        <a:t>7%</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415"/>
                        </a:spcBef>
                      </a:pPr>
                      <a:r>
                        <a:rPr sz="1200" spc="-5" dirty="0">
                          <a:solidFill>
                            <a:schemeClr val="tx2">
                              <a:alpha val="70000"/>
                            </a:schemeClr>
                          </a:solidFill>
                          <a:latin typeface="+mn-lt"/>
                          <a:cs typeface="Arial"/>
                        </a:rPr>
                        <a:t>$141,000</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415"/>
                        </a:spcBef>
                      </a:pPr>
                      <a:r>
                        <a:rPr sz="1200" spc="-5" dirty="0">
                          <a:solidFill>
                            <a:schemeClr val="tx2">
                              <a:alpha val="70000"/>
                            </a:schemeClr>
                          </a:solidFill>
                          <a:latin typeface="+mn-lt"/>
                          <a:cs typeface="Arial"/>
                        </a:rPr>
                        <a:t>$150,870</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415"/>
                        </a:spcBef>
                      </a:pPr>
                      <a:r>
                        <a:rPr sz="1200" spc="-5" dirty="0">
                          <a:solidFill>
                            <a:schemeClr val="tx2">
                              <a:alpha val="70000"/>
                            </a:schemeClr>
                          </a:solidFill>
                          <a:latin typeface="+mn-lt"/>
                          <a:cs typeface="Arial"/>
                        </a:rPr>
                        <a:t>$161,431</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2684356"/>
                  </a:ext>
                </a:extLst>
              </a:tr>
              <a:tr h="317130">
                <a:tc>
                  <a:txBody>
                    <a:bodyPr/>
                    <a:lstStyle/>
                    <a:p>
                      <a:pPr marL="227965">
                        <a:lnSpc>
                          <a:spcPct val="100000"/>
                        </a:lnSpc>
                        <a:spcBef>
                          <a:spcPts val="370"/>
                        </a:spcBef>
                      </a:pPr>
                      <a:r>
                        <a:rPr lang="en-US" sz="1200" spc="-5" dirty="0">
                          <a:solidFill>
                            <a:schemeClr val="tx2">
                              <a:alpha val="70000"/>
                            </a:schemeClr>
                          </a:solidFill>
                          <a:latin typeface="+mn-lt"/>
                          <a:cs typeface="Arial"/>
                        </a:rPr>
                        <a:t>Customer 2</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70"/>
                        </a:spcBef>
                      </a:pPr>
                      <a:r>
                        <a:rPr sz="1200" spc="-5" dirty="0">
                          <a:solidFill>
                            <a:schemeClr val="tx2">
                              <a:alpha val="70000"/>
                            </a:schemeClr>
                          </a:solidFill>
                          <a:latin typeface="+mn-lt"/>
                          <a:cs typeface="Arial"/>
                        </a:rPr>
                        <a:t>5%</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70"/>
                        </a:spcBef>
                      </a:pPr>
                      <a:r>
                        <a:rPr sz="1200" spc="-5" dirty="0">
                          <a:solidFill>
                            <a:schemeClr val="tx2">
                              <a:alpha val="70000"/>
                            </a:schemeClr>
                          </a:solidFill>
                          <a:latin typeface="+mn-lt"/>
                          <a:cs typeface="Arial"/>
                        </a:rPr>
                        <a:t>$63,000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70"/>
                        </a:spcBef>
                      </a:pPr>
                      <a:r>
                        <a:rPr sz="1200" spc="-5" dirty="0">
                          <a:solidFill>
                            <a:schemeClr val="tx2">
                              <a:alpha val="70000"/>
                            </a:schemeClr>
                          </a:solidFill>
                          <a:latin typeface="+mn-lt"/>
                          <a:cs typeface="Arial"/>
                        </a:rPr>
                        <a:t>$66,150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70"/>
                        </a:spcBef>
                      </a:pPr>
                      <a:r>
                        <a:rPr sz="1200" spc="-5" dirty="0">
                          <a:solidFill>
                            <a:schemeClr val="tx2">
                              <a:alpha val="70000"/>
                            </a:schemeClr>
                          </a:solidFill>
                          <a:latin typeface="+mn-lt"/>
                          <a:cs typeface="Arial"/>
                        </a:rPr>
                        <a:t>$69,457</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9552476"/>
                  </a:ext>
                </a:extLst>
              </a:tr>
              <a:tr h="317130">
                <a:tc>
                  <a:txBody>
                    <a:bodyPr/>
                    <a:lstStyle/>
                    <a:p>
                      <a:pPr marL="227965">
                        <a:lnSpc>
                          <a:spcPct val="100000"/>
                        </a:lnSpc>
                        <a:spcBef>
                          <a:spcPts val="370"/>
                        </a:spcBef>
                      </a:pPr>
                      <a:r>
                        <a:rPr lang="en-US" sz="1200" dirty="0">
                          <a:solidFill>
                            <a:schemeClr val="tx2">
                              <a:alpha val="70000"/>
                            </a:schemeClr>
                          </a:solidFill>
                          <a:latin typeface="+mn-lt"/>
                          <a:cs typeface="Arial"/>
                        </a:rPr>
                        <a:t>Customer 3</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70"/>
                        </a:spcBef>
                      </a:pPr>
                      <a:r>
                        <a:rPr sz="1200" spc="-5" dirty="0">
                          <a:solidFill>
                            <a:schemeClr val="tx2">
                              <a:alpha val="70000"/>
                            </a:schemeClr>
                          </a:solidFill>
                          <a:latin typeface="+mn-lt"/>
                          <a:cs typeface="Arial"/>
                        </a:rPr>
                        <a:t>10%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70"/>
                        </a:spcBef>
                      </a:pPr>
                      <a:r>
                        <a:rPr sz="1200" spc="-5" dirty="0">
                          <a:solidFill>
                            <a:schemeClr val="tx2">
                              <a:alpha val="70000"/>
                            </a:schemeClr>
                          </a:solidFill>
                          <a:latin typeface="+mn-lt"/>
                          <a:cs typeface="Arial"/>
                        </a:rPr>
                        <a:t>$51,000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70"/>
                        </a:spcBef>
                      </a:pPr>
                      <a:r>
                        <a:rPr sz="1200" spc="-5" dirty="0">
                          <a:solidFill>
                            <a:schemeClr val="tx2">
                              <a:alpha val="70000"/>
                            </a:schemeClr>
                          </a:solidFill>
                          <a:latin typeface="+mn-lt"/>
                          <a:cs typeface="Arial"/>
                        </a:rPr>
                        <a:t>$56,100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70"/>
                        </a:spcBef>
                      </a:pPr>
                      <a:r>
                        <a:rPr sz="1200" spc="-5" dirty="0">
                          <a:solidFill>
                            <a:schemeClr val="tx2">
                              <a:alpha val="70000"/>
                            </a:schemeClr>
                          </a:solidFill>
                          <a:latin typeface="+mn-lt"/>
                          <a:cs typeface="Arial"/>
                        </a:rPr>
                        <a:t>$61,710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2765872"/>
                  </a:ext>
                </a:extLst>
              </a:tr>
              <a:tr h="362434">
                <a:tc>
                  <a:txBody>
                    <a:bodyPr/>
                    <a:lstStyle/>
                    <a:p>
                      <a:pPr marL="227965">
                        <a:lnSpc>
                          <a:spcPct val="100000"/>
                        </a:lnSpc>
                        <a:spcBef>
                          <a:spcPts val="300"/>
                        </a:spcBef>
                      </a:pPr>
                      <a:r>
                        <a:rPr lang="en-US" sz="1200" spc="-5" dirty="0">
                          <a:solidFill>
                            <a:schemeClr val="tx2">
                              <a:alpha val="70000"/>
                            </a:schemeClr>
                          </a:solidFill>
                          <a:latin typeface="+mn-lt"/>
                          <a:cs typeface="Arial"/>
                        </a:rPr>
                        <a:t>Customer 4</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00"/>
                        </a:spcBef>
                      </a:pPr>
                      <a:r>
                        <a:rPr sz="1200" spc="-5" dirty="0">
                          <a:solidFill>
                            <a:schemeClr val="tx2">
                              <a:alpha val="70000"/>
                            </a:schemeClr>
                          </a:solidFill>
                          <a:latin typeface="+mn-lt"/>
                          <a:cs typeface="Arial"/>
                        </a:rPr>
                        <a:t>7%*</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00"/>
                        </a:spcBef>
                      </a:pPr>
                      <a:r>
                        <a:rPr sz="1200" spc="-5" dirty="0">
                          <a:solidFill>
                            <a:schemeClr val="tx2">
                              <a:alpha val="70000"/>
                            </a:schemeClr>
                          </a:solidFill>
                          <a:latin typeface="+mn-lt"/>
                          <a:cs typeface="Arial"/>
                        </a:rPr>
                        <a:t>$21,000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00"/>
                        </a:spcBef>
                      </a:pPr>
                      <a:r>
                        <a:rPr sz="1200" spc="-5" dirty="0">
                          <a:solidFill>
                            <a:schemeClr val="tx2">
                              <a:alpha val="70000"/>
                            </a:schemeClr>
                          </a:solidFill>
                          <a:latin typeface="+mn-lt"/>
                          <a:cs typeface="Arial"/>
                        </a:rPr>
                        <a:t>$22,470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00"/>
                        </a:spcBef>
                      </a:pPr>
                      <a:r>
                        <a:rPr sz="1200" spc="-5" dirty="0">
                          <a:solidFill>
                            <a:schemeClr val="tx2">
                              <a:alpha val="70000"/>
                            </a:schemeClr>
                          </a:solidFill>
                          <a:latin typeface="+mn-lt"/>
                          <a:cs typeface="Arial"/>
                        </a:rPr>
                        <a:t>$24,043</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55265811"/>
                  </a:ext>
                </a:extLst>
              </a:tr>
              <a:tr h="317130">
                <a:tc>
                  <a:txBody>
                    <a:bodyPr/>
                    <a:lstStyle/>
                    <a:p>
                      <a:pPr marL="227965">
                        <a:lnSpc>
                          <a:spcPct val="100000"/>
                        </a:lnSpc>
                        <a:spcBef>
                          <a:spcPts val="340"/>
                        </a:spcBef>
                      </a:pPr>
                      <a:r>
                        <a:rPr lang="en-US" sz="1200" spc="-5" dirty="0">
                          <a:solidFill>
                            <a:schemeClr val="tx2">
                              <a:alpha val="70000"/>
                            </a:schemeClr>
                          </a:solidFill>
                          <a:latin typeface="+mn-lt"/>
                          <a:cs typeface="Arial"/>
                        </a:rPr>
                        <a:t>Customer 5</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40"/>
                        </a:spcBef>
                      </a:pPr>
                      <a:r>
                        <a:rPr sz="1200" spc="-5" dirty="0">
                          <a:solidFill>
                            <a:schemeClr val="tx2">
                              <a:alpha val="70000"/>
                            </a:schemeClr>
                          </a:solidFill>
                          <a:latin typeface="+mn-lt"/>
                          <a:cs typeface="Arial"/>
                        </a:rPr>
                        <a:t>6.4%**</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40"/>
                        </a:spcBef>
                      </a:pPr>
                      <a:r>
                        <a:rPr sz="1200" spc="-5" dirty="0">
                          <a:solidFill>
                            <a:schemeClr val="tx2">
                              <a:alpha val="70000"/>
                            </a:schemeClr>
                          </a:solidFill>
                          <a:latin typeface="+mn-lt"/>
                          <a:cs typeface="Arial"/>
                        </a:rPr>
                        <a:t>$24,000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40"/>
                        </a:spcBef>
                      </a:pPr>
                      <a:r>
                        <a:rPr sz="1200" spc="-5" dirty="0">
                          <a:solidFill>
                            <a:schemeClr val="tx2">
                              <a:alpha val="70000"/>
                            </a:schemeClr>
                          </a:solidFill>
                          <a:latin typeface="+mn-lt"/>
                          <a:cs typeface="Arial"/>
                        </a:rPr>
                        <a:t>$25,536</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40"/>
                        </a:spcBef>
                      </a:pPr>
                      <a:r>
                        <a:rPr sz="1200" spc="-5" dirty="0">
                          <a:solidFill>
                            <a:schemeClr val="tx2">
                              <a:alpha val="70000"/>
                            </a:schemeClr>
                          </a:solidFill>
                          <a:latin typeface="+mn-lt"/>
                          <a:cs typeface="Arial"/>
                        </a:rPr>
                        <a:t>$27,170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6156338"/>
                  </a:ext>
                </a:extLst>
              </a:tr>
              <a:tr h="369985">
                <a:tc>
                  <a:txBody>
                    <a:bodyPr/>
                    <a:lstStyle/>
                    <a:p>
                      <a:pPr marL="227965">
                        <a:lnSpc>
                          <a:spcPct val="100000"/>
                        </a:lnSpc>
                        <a:spcBef>
                          <a:spcPts val="370"/>
                        </a:spcBef>
                      </a:pPr>
                      <a:r>
                        <a:rPr sz="1200" b="1" spc="-25" dirty="0">
                          <a:solidFill>
                            <a:schemeClr val="tx2">
                              <a:alpha val="70000"/>
                            </a:schemeClr>
                          </a:solidFill>
                          <a:latin typeface="+mn-lt"/>
                          <a:cs typeface="Arial"/>
                        </a:rPr>
                        <a:t>TOTAL</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226800">
                        <a:lnSpc>
                          <a:spcPct val="100000"/>
                        </a:lnSpc>
                        <a:spcBef>
                          <a:spcPts val="370"/>
                        </a:spcBef>
                      </a:pPr>
                      <a:r>
                        <a:rPr sz="1200" b="1" spc="-5" dirty="0">
                          <a:solidFill>
                            <a:schemeClr val="tx2">
                              <a:alpha val="70000"/>
                            </a:schemeClr>
                          </a:solidFill>
                          <a:latin typeface="+mn-lt"/>
                          <a:cs typeface="Arial"/>
                        </a:rPr>
                        <a:t>2.8%</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226800">
                        <a:lnSpc>
                          <a:spcPct val="100000"/>
                        </a:lnSpc>
                        <a:spcBef>
                          <a:spcPts val="370"/>
                        </a:spcBef>
                      </a:pPr>
                      <a:r>
                        <a:rPr sz="1200" b="1" spc="-5" dirty="0">
                          <a:solidFill>
                            <a:schemeClr val="tx2">
                              <a:alpha val="70000"/>
                            </a:schemeClr>
                          </a:solidFill>
                          <a:latin typeface="+mn-lt"/>
                          <a:cs typeface="Arial"/>
                        </a:rPr>
                        <a:t>$300,000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226800">
                        <a:lnSpc>
                          <a:spcPct val="100000"/>
                        </a:lnSpc>
                        <a:spcBef>
                          <a:spcPts val="370"/>
                        </a:spcBef>
                      </a:pPr>
                      <a:r>
                        <a:rPr sz="1200" b="1" spc="-5" dirty="0">
                          <a:solidFill>
                            <a:schemeClr val="tx2">
                              <a:alpha val="70000"/>
                            </a:schemeClr>
                          </a:solidFill>
                          <a:latin typeface="+mn-lt"/>
                          <a:cs typeface="Arial"/>
                        </a:rPr>
                        <a:t>$321,126</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226800">
                        <a:lnSpc>
                          <a:spcPct val="100000"/>
                        </a:lnSpc>
                        <a:spcBef>
                          <a:spcPts val="370"/>
                        </a:spcBef>
                      </a:pPr>
                      <a:r>
                        <a:rPr sz="1200" b="1" spc="-15" dirty="0">
                          <a:solidFill>
                            <a:schemeClr val="tx2">
                              <a:alpha val="70000"/>
                            </a:schemeClr>
                          </a:solidFill>
                          <a:latin typeface="+mn-lt"/>
                          <a:cs typeface="Arial"/>
                        </a:rPr>
                        <a:t>$343,811</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243520282"/>
                  </a:ext>
                </a:extLst>
              </a:tr>
            </a:tbl>
          </a:graphicData>
        </a:graphic>
      </p:graphicFrame>
      <p:graphicFrame>
        <p:nvGraphicFramePr>
          <p:cNvPr id="12" name="Content Placeholder 11" descr="Chart">
            <a:extLst>
              <a:ext uri="{FF2B5EF4-FFF2-40B4-BE49-F238E27FC236}">
                <a16:creationId xmlns:a16="http://schemas.microsoft.com/office/drawing/2014/main" id="{B880674A-C407-4235-A8D0-4F3C148E035B}"/>
              </a:ext>
            </a:extLst>
          </p:cNvPr>
          <p:cNvGraphicFramePr>
            <a:graphicFrameLocks/>
          </p:cNvGraphicFramePr>
          <p:nvPr>
            <p:extLst>
              <p:ext uri="{D42A27DB-BD31-4B8C-83A1-F6EECF244321}">
                <p14:modId xmlns:p14="http://schemas.microsoft.com/office/powerpoint/2010/main" val="802789688"/>
              </p:ext>
            </p:extLst>
          </p:nvPr>
        </p:nvGraphicFramePr>
        <p:xfrm>
          <a:off x="2957453" y="1724978"/>
          <a:ext cx="2217419" cy="17383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ontent Placeholder 11" descr="Chart">
            <a:extLst>
              <a:ext uri="{FF2B5EF4-FFF2-40B4-BE49-F238E27FC236}">
                <a16:creationId xmlns:a16="http://schemas.microsoft.com/office/drawing/2014/main" id="{4965B496-2DD8-4644-BD32-C792562A4A9B}"/>
              </a:ext>
            </a:extLst>
          </p:cNvPr>
          <p:cNvGraphicFramePr>
            <a:graphicFrameLocks/>
          </p:cNvGraphicFramePr>
          <p:nvPr>
            <p:extLst>
              <p:ext uri="{D42A27DB-BD31-4B8C-83A1-F6EECF244321}">
                <p14:modId xmlns:p14="http://schemas.microsoft.com/office/powerpoint/2010/main" val="1216161457"/>
              </p:ext>
            </p:extLst>
          </p:nvPr>
        </p:nvGraphicFramePr>
        <p:xfrm>
          <a:off x="5000505" y="1731491"/>
          <a:ext cx="2217419" cy="173831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ontent Placeholder 11" descr="Chart">
            <a:extLst>
              <a:ext uri="{FF2B5EF4-FFF2-40B4-BE49-F238E27FC236}">
                <a16:creationId xmlns:a16="http://schemas.microsoft.com/office/drawing/2014/main" id="{929A89A4-A764-4573-A43E-D883B54D5791}"/>
              </a:ext>
            </a:extLst>
          </p:cNvPr>
          <p:cNvGraphicFramePr>
            <a:graphicFrameLocks/>
          </p:cNvGraphicFramePr>
          <p:nvPr>
            <p:extLst>
              <p:ext uri="{D42A27DB-BD31-4B8C-83A1-F6EECF244321}">
                <p14:modId xmlns:p14="http://schemas.microsoft.com/office/powerpoint/2010/main" val="3176880664"/>
              </p:ext>
            </p:extLst>
          </p:nvPr>
        </p:nvGraphicFramePr>
        <p:xfrm>
          <a:off x="7043557" y="1706873"/>
          <a:ext cx="2217419" cy="173831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Content Placeholder 11" descr="Chart">
            <a:extLst>
              <a:ext uri="{FF2B5EF4-FFF2-40B4-BE49-F238E27FC236}">
                <a16:creationId xmlns:a16="http://schemas.microsoft.com/office/drawing/2014/main" id="{F8366091-405D-481E-B7F7-8B8F64FD1C87}"/>
              </a:ext>
            </a:extLst>
          </p:cNvPr>
          <p:cNvGraphicFramePr>
            <a:graphicFrameLocks/>
          </p:cNvGraphicFramePr>
          <p:nvPr>
            <p:extLst>
              <p:ext uri="{D42A27DB-BD31-4B8C-83A1-F6EECF244321}">
                <p14:modId xmlns:p14="http://schemas.microsoft.com/office/powerpoint/2010/main" val="1759952710"/>
              </p:ext>
            </p:extLst>
          </p:nvPr>
        </p:nvGraphicFramePr>
        <p:xfrm>
          <a:off x="9086607" y="1690688"/>
          <a:ext cx="2217419" cy="1738312"/>
        </p:xfrm>
        <a:graphic>
          <a:graphicData uri="http://schemas.openxmlformats.org/drawingml/2006/chart">
            <c:chart xmlns:c="http://schemas.openxmlformats.org/drawingml/2006/chart" xmlns:r="http://schemas.openxmlformats.org/officeDocument/2006/relationships" r:id="rId7"/>
          </a:graphicData>
        </a:graphic>
      </p:graphicFrame>
      <p:sp>
        <p:nvSpPr>
          <p:cNvPr id="16" name="object 21">
            <a:extLst>
              <a:ext uri="{FF2B5EF4-FFF2-40B4-BE49-F238E27FC236}">
                <a16:creationId xmlns:a16="http://schemas.microsoft.com/office/drawing/2014/main" id="{FDFE3336-0975-4022-813D-426DF2A2CDE3}"/>
              </a:ext>
            </a:extLst>
          </p:cNvPr>
          <p:cNvSpPr txBox="1"/>
          <p:nvPr/>
        </p:nvSpPr>
        <p:spPr bwMode="white">
          <a:xfrm>
            <a:off x="3314623" y="3450135"/>
            <a:ext cx="1508125" cy="228268"/>
          </a:xfrm>
          <a:prstGeom prst="rect">
            <a:avLst/>
          </a:prstGeom>
        </p:spPr>
        <p:txBody>
          <a:bodyPr vert="horz" wrap="square" lIns="0" tIns="12700" rIns="0" bIns="0" rtlCol="0">
            <a:spAutoFit/>
          </a:bodyPr>
          <a:lstStyle/>
          <a:p>
            <a:pPr marL="12700">
              <a:lnSpc>
                <a:spcPct val="100000"/>
              </a:lnSpc>
              <a:spcBef>
                <a:spcPts val="100"/>
              </a:spcBef>
            </a:pPr>
            <a:r>
              <a:rPr lang="en-US" sz="1400" spc="-5" dirty="0">
                <a:solidFill>
                  <a:schemeClr val="bg2">
                    <a:lumMod val="20000"/>
                    <a:lumOff val="80000"/>
                  </a:schemeClr>
                </a:solidFill>
                <a:cs typeface="Arial"/>
              </a:rPr>
              <a:t>Customer 2</a:t>
            </a:r>
            <a:endParaRPr lang="en-US" sz="1400" dirty="0">
              <a:solidFill>
                <a:schemeClr val="bg2">
                  <a:lumMod val="20000"/>
                  <a:lumOff val="80000"/>
                </a:schemeClr>
              </a:solidFill>
              <a:cs typeface="Arial"/>
            </a:endParaRPr>
          </a:p>
        </p:txBody>
      </p:sp>
      <p:sp>
        <p:nvSpPr>
          <p:cNvPr id="17" name="object 22">
            <a:extLst>
              <a:ext uri="{FF2B5EF4-FFF2-40B4-BE49-F238E27FC236}">
                <a16:creationId xmlns:a16="http://schemas.microsoft.com/office/drawing/2014/main" id="{D0254F3B-D1FC-4502-9765-D274E419877A}"/>
              </a:ext>
            </a:extLst>
          </p:cNvPr>
          <p:cNvSpPr txBox="1"/>
          <p:nvPr/>
        </p:nvSpPr>
        <p:spPr bwMode="white">
          <a:xfrm>
            <a:off x="5587782" y="3450135"/>
            <a:ext cx="1053465" cy="228268"/>
          </a:xfrm>
          <a:prstGeom prst="rect">
            <a:avLst/>
          </a:prstGeom>
        </p:spPr>
        <p:txBody>
          <a:bodyPr vert="horz" wrap="square" lIns="0" tIns="12700" rIns="0" bIns="0" rtlCol="0">
            <a:spAutoFit/>
          </a:bodyPr>
          <a:lstStyle/>
          <a:p>
            <a:pPr marL="12700">
              <a:lnSpc>
                <a:spcPct val="100000"/>
              </a:lnSpc>
              <a:spcBef>
                <a:spcPts val="100"/>
              </a:spcBef>
            </a:pPr>
            <a:r>
              <a:rPr lang="en-US" sz="1400" dirty="0">
                <a:solidFill>
                  <a:schemeClr val="bg2">
                    <a:lumMod val="20000"/>
                    <a:lumOff val="80000"/>
                  </a:schemeClr>
                </a:solidFill>
                <a:cs typeface="Arial"/>
              </a:rPr>
              <a:t>Customer 3</a:t>
            </a:r>
          </a:p>
        </p:txBody>
      </p:sp>
      <p:sp>
        <p:nvSpPr>
          <p:cNvPr id="18" name="object 23">
            <a:extLst>
              <a:ext uri="{FF2B5EF4-FFF2-40B4-BE49-F238E27FC236}">
                <a16:creationId xmlns:a16="http://schemas.microsoft.com/office/drawing/2014/main" id="{04B2FD88-02F5-4328-AB03-EB8EC1A481F7}"/>
              </a:ext>
            </a:extLst>
          </p:cNvPr>
          <p:cNvSpPr txBox="1"/>
          <p:nvPr/>
        </p:nvSpPr>
        <p:spPr bwMode="white">
          <a:xfrm>
            <a:off x="7485241" y="3450135"/>
            <a:ext cx="1349375" cy="228268"/>
          </a:xfrm>
          <a:prstGeom prst="rect">
            <a:avLst/>
          </a:prstGeom>
        </p:spPr>
        <p:txBody>
          <a:bodyPr vert="horz" wrap="square" lIns="0" tIns="12700" rIns="0" bIns="0" rtlCol="0">
            <a:spAutoFit/>
          </a:bodyPr>
          <a:lstStyle/>
          <a:p>
            <a:pPr marL="12700">
              <a:lnSpc>
                <a:spcPct val="100000"/>
              </a:lnSpc>
              <a:spcBef>
                <a:spcPts val="100"/>
              </a:spcBef>
            </a:pPr>
            <a:r>
              <a:rPr lang="en-US" sz="1400" spc="-5" dirty="0">
                <a:solidFill>
                  <a:schemeClr val="bg2">
                    <a:lumMod val="20000"/>
                    <a:lumOff val="80000"/>
                  </a:schemeClr>
                </a:solidFill>
                <a:cs typeface="Arial"/>
              </a:rPr>
              <a:t>Customer 4</a:t>
            </a:r>
            <a:endParaRPr lang="en-US" sz="1400" dirty="0">
              <a:solidFill>
                <a:schemeClr val="bg2">
                  <a:lumMod val="20000"/>
                  <a:lumOff val="80000"/>
                </a:schemeClr>
              </a:solidFill>
              <a:cs typeface="Arial"/>
            </a:endParaRPr>
          </a:p>
        </p:txBody>
      </p:sp>
      <p:sp>
        <p:nvSpPr>
          <p:cNvPr id="19" name="object 24">
            <a:extLst>
              <a:ext uri="{FF2B5EF4-FFF2-40B4-BE49-F238E27FC236}">
                <a16:creationId xmlns:a16="http://schemas.microsoft.com/office/drawing/2014/main" id="{7A33CD89-F67A-4378-8AFD-C60011F6DBB4}"/>
              </a:ext>
            </a:extLst>
          </p:cNvPr>
          <p:cNvSpPr txBox="1"/>
          <p:nvPr/>
        </p:nvSpPr>
        <p:spPr bwMode="white">
          <a:xfrm>
            <a:off x="9653275" y="3443110"/>
            <a:ext cx="1092835" cy="228268"/>
          </a:xfrm>
          <a:prstGeom prst="rect">
            <a:avLst/>
          </a:prstGeom>
        </p:spPr>
        <p:txBody>
          <a:bodyPr vert="horz" wrap="square" lIns="0" tIns="12700" rIns="0" bIns="0" rtlCol="0">
            <a:spAutoFit/>
          </a:bodyPr>
          <a:lstStyle/>
          <a:p>
            <a:pPr marL="12700">
              <a:lnSpc>
                <a:spcPct val="100000"/>
              </a:lnSpc>
              <a:spcBef>
                <a:spcPts val="100"/>
              </a:spcBef>
            </a:pPr>
            <a:r>
              <a:rPr lang="en-US" sz="1400" spc="-5" dirty="0">
                <a:solidFill>
                  <a:schemeClr val="bg2">
                    <a:lumMod val="20000"/>
                    <a:lumOff val="80000"/>
                  </a:schemeClr>
                </a:solidFill>
                <a:cs typeface="Arial"/>
              </a:rPr>
              <a:t>Customer 5</a:t>
            </a:r>
            <a:endParaRPr lang="en-US" sz="1400" dirty="0">
              <a:solidFill>
                <a:schemeClr val="bg2">
                  <a:lumMod val="20000"/>
                  <a:lumOff val="80000"/>
                </a:schemeClr>
              </a:solidFill>
              <a:cs typeface="Arial"/>
            </a:endParaRPr>
          </a:p>
        </p:txBody>
      </p:sp>
      <p:sp>
        <p:nvSpPr>
          <p:cNvPr id="20" name="object 20">
            <a:extLst>
              <a:ext uri="{FF2B5EF4-FFF2-40B4-BE49-F238E27FC236}">
                <a16:creationId xmlns:a16="http://schemas.microsoft.com/office/drawing/2014/main" id="{2306528A-EF2E-492E-846A-8645AF605E9C}"/>
              </a:ext>
            </a:extLst>
          </p:cNvPr>
          <p:cNvSpPr txBox="1"/>
          <p:nvPr/>
        </p:nvSpPr>
        <p:spPr bwMode="white">
          <a:xfrm>
            <a:off x="1352467" y="2360515"/>
            <a:ext cx="1359535" cy="474489"/>
          </a:xfrm>
          <a:prstGeom prst="rect">
            <a:avLst/>
          </a:prstGeom>
        </p:spPr>
        <p:txBody>
          <a:bodyPr vert="horz" wrap="square" lIns="0" tIns="12700" rIns="0" bIns="0" rtlCol="0">
            <a:spAutoFit/>
          </a:bodyPr>
          <a:lstStyle/>
          <a:p>
            <a:pPr marL="12700" algn="ctr">
              <a:lnSpc>
                <a:spcPct val="100000"/>
              </a:lnSpc>
              <a:spcBef>
                <a:spcPts val="100"/>
              </a:spcBef>
            </a:pPr>
            <a:r>
              <a:rPr lang="en-US" sz="3000" dirty="0">
                <a:solidFill>
                  <a:schemeClr val="accent1"/>
                </a:solidFill>
                <a:latin typeface="+mj-lt"/>
                <a:cs typeface="Arial"/>
              </a:rPr>
              <a:t>47%</a:t>
            </a:r>
          </a:p>
        </p:txBody>
      </p:sp>
      <p:sp>
        <p:nvSpPr>
          <p:cNvPr id="21" name="object 21">
            <a:extLst>
              <a:ext uri="{FF2B5EF4-FFF2-40B4-BE49-F238E27FC236}">
                <a16:creationId xmlns:a16="http://schemas.microsoft.com/office/drawing/2014/main" id="{2E9BBF33-FFEE-40F5-A249-CEA0DCAE3BE2}"/>
              </a:ext>
            </a:extLst>
          </p:cNvPr>
          <p:cNvSpPr txBox="1"/>
          <p:nvPr/>
        </p:nvSpPr>
        <p:spPr bwMode="white">
          <a:xfrm>
            <a:off x="3314623" y="2361419"/>
            <a:ext cx="1508125" cy="474489"/>
          </a:xfrm>
          <a:prstGeom prst="rect">
            <a:avLst/>
          </a:prstGeom>
        </p:spPr>
        <p:txBody>
          <a:bodyPr vert="horz" wrap="square" lIns="0" tIns="12700" rIns="0" bIns="0" rtlCol="0">
            <a:spAutoFit/>
          </a:bodyPr>
          <a:lstStyle/>
          <a:p>
            <a:pPr marL="12700" algn="ctr">
              <a:lnSpc>
                <a:spcPct val="100000"/>
              </a:lnSpc>
              <a:spcBef>
                <a:spcPts val="100"/>
              </a:spcBef>
            </a:pPr>
            <a:r>
              <a:rPr lang="en-US" sz="3000" spc="-5" dirty="0">
                <a:solidFill>
                  <a:schemeClr val="accent1"/>
                </a:solidFill>
                <a:latin typeface="+mj-lt"/>
                <a:cs typeface="Arial"/>
              </a:rPr>
              <a:t>21%</a:t>
            </a:r>
            <a:endParaRPr lang="en-US" sz="3000" dirty="0">
              <a:solidFill>
                <a:schemeClr val="accent1"/>
              </a:solidFill>
              <a:latin typeface="+mj-lt"/>
              <a:cs typeface="Arial"/>
            </a:endParaRPr>
          </a:p>
        </p:txBody>
      </p:sp>
      <p:sp>
        <p:nvSpPr>
          <p:cNvPr id="22" name="object 22">
            <a:extLst>
              <a:ext uri="{FF2B5EF4-FFF2-40B4-BE49-F238E27FC236}">
                <a16:creationId xmlns:a16="http://schemas.microsoft.com/office/drawing/2014/main" id="{891776FB-6173-49D8-9F32-944FBC4EABB1}"/>
              </a:ext>
            </a:extLst>
          </p:cNvPr>
          <p:cNvSpPr txBox="1"/>
          <p:nvPr/>
        </p:nvSpPr>
        <p:spPr bwMode="white">
          <a:xfrm>
            <a:off x="5587782" y="2361419"/>
            <a:ext cx="1053465" cy="474489"/>
          </a:xfrm>
          <a:prstGeom prst="rect">
            <a:avLst/>
          </a:prstGeom>
        </p:spPr>
        <p:txBody>
          <a:bodyPr vert="horz" wrap="square" lIns="0" tIns="12700" rIns="0" bIns="0" rtlCol="0">
            <a:spAutoFit/>
          </a:bodyPr>
          <a:lstStyle/>
          <a:p>
            <a:pPr marL="12700" algn="ctr">
              <a:lnSpc>
                <a:spcPct val="100000"/>
              </a:lnSpc>
              <a:spcBef>
                <a:spcPts val="100"/>
              </a:spcBef>
            </a:pPr>
            <a:r>
              <a:rPr lang="en-US" sz="3000" dirty="0">
                <a:solidFill>
                  <a:schemeClr val="accent1"/>
                </a:solidFill>
                <a:latin typeface="+mj-lt"/>
                <a:cs typeface="Arial"/>
              </a:rPr>
              <a:t>17%</a:t>
            </a:r>
          </a:p>
        </p:txBody>
      </p:sp>
      <p:sp>
        <p:nvSpPr>
          <p:cNvPr id="23" name="object 23">
            <a:extLst>
              <a:ext uri="{FF2B5EF4-FFF2-40B4-BE49-F238E27FC236}">
                <a16:creationId xmlns:a16="http://schemas.microsoft.com/office/drawing/2014/main" id="{3689D36F-0E74-439C-8BF7-BE388B2B4545}"/>
              </a:ext>
            </a:extLst>
          </p:cNvPr>
          <p:cNvSpPr txBox="1"/>
          <p:nvPr/>
        </p:nvSpPr>
        <p:spPr bwMode="white">
          <a:xfrm>
            <a:off x="7485241" y="2361419"/>
            <a:ext cx="1349375" cy="474489"/>
          </a:xfrm>
          <a:prstGeom prst="rect">
            <a:avLst/>
          </a:prstGeom>
        </p:spPr>
        <p:txBody>
          <a:bodyPr vert="horz" wrap="square" lIns="0" tIns="12700" rIns="0" bIns="0" rtlCol="0">
            <a:spAutoFit/>
          </a:bodyPr>
          <a:lstStyle/>
          <a:p>
            <a:pPr marL="12700" algn="ctr">
              <a:lnSpc>
                <a:spcPct val="100000"/>
              </a:lnSpc>
              <a:spcBef>
                <a:spcPts val="100"/>
              </a:spcBef>
            </a:pPr>
            <a:r>
              <a:rPr lang="en-US" sz="3000" spc="-5" dirty="0">
                <a:solidFill>
                  <a:schemeClr val="accent1"/>
                </a:solidFill>
                <a:latin typeface="+mj-lt"/>
                <a:cs typeface="Arial"/>
              </a:rPr>
              <a:t>37%</a:t>
            </a:r>
            <a:endParaRPr lang="en-US" sz="3000" dirty="0">
              <a:solidFill>
                <a:schemeClr val="accent1"/>
              </a:solidFill>
              <a:latin typeface="+mj-lt"/>
              <a:cs typeface="Arial"/>
            </a:endParaRPr>
          </a:p>
        </p:txBody>
      </p:sp>
      <p:sp>
        <p:nvSpPr>
          <p:cNvPr id="24" name="object 24">
            <a:extLst>
              <a:ext uri="{FF2B5EF4-FFF2-40B4-BE49-F238E27FC236}">
                <a16:creationId xmlns:a16="http://schemas.microsoft.com/office/drawing/2014/main" id="{9396CD8C-7E7D-4CBC-AFB3-A4424860B64E}"/>
              </a:ext>
            </a:extLst>
          </p:cNvPr>
          <p:cNvSpPr txBox="1"/>
          <p:nvPr/>
        </p:nvSpPr>
        <p:spPr bwMode="white">
          <a:xfrm>
            <a:off x="9653275" y="2354394"/>
            <a:ext cx="1092835" cy="474489"/>
          </a:xfrm>
          <a:prstGeom prst="rect">
            <a:avLst/>
          </a:prstGeom>
        </p:spPr>
        <p:txBody>
          <a:bodyPr vert="horz" wrap="square" lIns="0" tIns="12700" rIns="0" bIns="0" rtlCol="0">
            <a:spAutoFit/>
          </a:bodyPr>
          <a:lstStyle/>
          <a:p>
            <a:pPr marL="12700" algn="ctr">
              <a:lnSpc>
                <a:spcPct val="100000"/>
              </a:lnSpc>
              <a:spcBef>
                <a:spcPts val="100"/>
              </a:spcBef>
            </a:pPr>
            <a:r>
              <a:rPr lang="en-US" sz="3000" spc="-5" dirty="0">
                <a:solidFill>
                  <a:schemeClr val="accent1"/>
                </a:solidFill>
                <a:latin typeface="+mj-lt"/>
                <a:cs typeface="Arial"/>
              </a:rPr>
              <a:t>45%</a:t>
            </a:r>
            <a:endParaRPr lang="en-US" sz="3000" dirty="0">
              <a:solidFill>
                <a:schemeClr val="accent1"/>
              </a:solidFill>
              <a:latin typeface="+mj-lt"/>
              <a:cs typeface="Arial"/>
            </a:endParaRPr>
          </a:p>
        </p:txBody>
      </p:sp>
      <p:sp>
        <p:nvSpPr>
          <p:cNvPr id="28" name="object 20">
            <a:extLst>
              <a:ext uri="{FF2B5EF4-FFF2-40B4-BE49-F238E27FC236}">
                <a16:creationId xmlns:a16="http://schemas.microsoft.com/office/drawing/2014/main" id="{B36D2764-7743-4684-BE95-4AE88B7DB06A}"/>
              </a:ext>
            </a:extLst>
          </p:cNvPr>
          <p:cNvSpPr txBox="1"/>
          <p:nvPr/>
        </p:nvSpPr>
        <p:spPr bwMode="white">
          <a:xfrm>
            <a:off x="1352467" y="3449231"/>
            <a:ext cx="1359535" cy="228268"/>
          </a:xfrm>
          <a:prstGeom prst="rect">
            <a:avLst/>
          </a:prstGeom>
        </p:spPr>
        <p:txBody>
          <a:bodyPr vert="horz" wrap="square" lIns="0" tIns="12700" rIns="0" bIns="0" rtlCol="0">
            <a:spAutoFit/>
          </a:bodyPr>
          <a:lstStyle/>
          <a:p>
            <a:pPr marL="12700">
              <a:lnSpc>
                <a:spcPct val="100000"/>
              </a:lnSpc>
              <a:spcBef>
                <a:spcPts val="100"/>
              </a:spcBef>
            </a:pPr>
            <a:r>
              <a:rPr lang="en-US" sz="1400" dirty="0">
                <a:solidFill>
                  <a:schemeClr val="bg2">
                    <a:lumMod val="20000"/>
                    <a:lumOff val="80000"/>
                  </a:schemeClr>
                </a:solidFill>
                <a:cs typeface="Arial"/>
              </a:rPr>
              <a:t>Customer 1</a:t>
            </a:r>
          </a:p>
        </p:txBody>
      </p:sp>
      <p:sp>
        <p:nvSpPr>
          <p:cNvPr id="29" name="object 27" descr="Beige rectangle">
            <a:extLst>
              <a:ext uri="{FF2B5EF4-FFF2-40B4-BE49-F238E27FC236}">
                <a16:creationId xmlns:a16="http://schemas.microsoft.com/office/drawing/2014/main" id="{CE178D24-EC15-4677-8CE4-B6FAE887C7CE}"/>
              </a:ext>
            </a:extLst>
          </p:cNvPr>
          <p:cNvSpPr/>
          <p:nvPr/>
        </p:nvSpPr>
        <p:spPr>
          <a:xfrm>
            <a:off x="947015" y="1341198"/>
            <a:ext cx="2808000" cy="0"/>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
        <p:nvSpPr>
          <p:cNvPr id="4" name="Rectangle 3">
            <a:extLst>
              <a:ext uri="{FF2B5EF4-FFF2-40B4-BE49-F238E27FC236}">
                <a16:creationId xmlns:a16="http://schemas.microsoft.com/office/drawing/2014/main" id="{AD39D096-C87A-4096-8E8C-6439C9C6C3A2}"/>
              </a:ext>
            </a:extLst>
          </p:cNvPr>
          <p:cNvSpPr/>
          <p:nvPr/>
        </p:nvSpPr>
        <p:spPr>
          <a:xfrm>
            <a:off x="8975725" y="4189906"/>
            <a:ext cx="2268537" cy="1255219"/>
          </a:xfrm>
          <a:prstGeom prst="rect">
            <a:avLst/>
          </a:prstGeom>
          <a:solidFill>
            <a:schemeClr val="accent1"/>
          </a:solidFill>
        </p:spPr>
        <p:txBody>
          <a:bodyPr wrap="square" anchor="ctr" anchorCtr="0">
            <a:noAutofit/>
          </a:bodyPr>
          <a:lstStyle/>
          <a:p>
            <a:pPr marL="237490">
              <a:lnSpc>
                <a:spcPct val="100000"/>
              </a:lnSpc>
              <a:spcBef>
                <a:spcPts val="1055"/>
              </a:spcBef>
            </a:pPr>
            <a:r>
              <a:rPr lang="en-US" sz="1200" b="1" i="1" spc="-15" dirty="0">
                <a:solidFill>
                  <a:schemeClr val="tx2">
                    <a:alpha val="70000"/>
                  </a:schemeClr>
                </a:solidFill>
                <a:cs typeface="Arial"/>
              </a:rPr>
              <a:t>Suspendisse sit amet ipsum finibus justo viverra blandit. Ut congue quis tortor eget sodales. </a:t>
            </a:r>
          </a:p>
        </p:txBody>
      </p:sp>
      <p:sp>
        <p:nvSpPr>
          <p:cNvPr id="25" name="Rectangle 24">
            <a:extLst>
              <a:ext uri="{FF2B5EF4-FFF2-40B4-BE49-F238E27FC236}">
                <a16:creationId xmlns:a16="http://schemas.microsoft.com/office/drawing/2014/main" id="{63B82A35-4350-476B-8C5A-D6A684747697}"/>
              </a:ext>
            </a:extLst>
          </p:cNvPr>
          <p:cNvSpPr/>
          <p:nvPr/>
        </p:nvSpPr>
        <p:spPr>
          <a:xfrm>
            <a:off x="8975724" y="6122074"/>
            <a:ext cx="2268537" cy="370800"/>
          </a:xfrm>
          <a:prstGeom prst="rect">
            <a:avLst/>
          </a:prstGeom>
          <a:noFill/>
        </p:spPr>
        <p:txBody>
          <a:bodyPr wrap="square" anchor="ctr" anchorCtr="0">
            <a:noAutofit/>
          </a:bodyPr>
          <a:lstStyle/>
          <a:p>
            <a:pPr marL="139700" marR="301625" indent="-127635">
              <a:lnSpc>
                <a:spcPct val="100000"/>
              </a:lnSpc>
              <a:spcBef>
                <a:spcPts val="490"/>
              </a:spcBef>
            </a:pPr>
            <a:r>
              <a:rPr lang="en-US" sz="1200" i="1" spc="-5" dirty="0">
                <a:solidFill>
                  <a:schemeClr val="tx2">
                    <a:alpha val="70000"/>
                  </a:schemeClr>
                </a:solidFill>
                <a:cs typeface="Arial"/>
              </a:rPr>
              <a:t>** Lorem ipsum dolor sit amet</a:t>
            </a:r>
            <a:endParaRPr lang="en-US" sz="1200" dirty="0">
              <a:solidFill>
                <a:schemeClr val="tx2">
                  <a:alpha val="70000"/>
                </a:schemeClr>
              </a:solidFill>
              <a:cs typeface="Arial"/>
            </a:endParaRPr>
          </a:p>
        </p:txBody>
      </p:sp>
      <p:sp>
        <p:nvSpPr>
          <p:cNvPr id="26" name="Rectangle 25">
            <a:extLst>
              <a:ext uri="{FF2B5EF4-FFF2-40B4-BE49-F238E27FC236}">
                <a16:creationId xmlns:a16="http://schemas.microsoft.com/office/drawing/2014/main" id="{447A1645-EFC8-4537-A5ED-3F261355CC99}"/>
              </a:ext>
            </a:extLst>
          </p:cNvPr>
          <p:cNvSpPr/>
          <p:nvPr/>
        </p:nvSpPr>
        <p:spPr>
          <a:xfrm>
            <a:off x="8975723" y="5769216"/>
            <a:ext cx="2268537" cy="370800"/>
          </a:xfrm>
          <a:prstGeom prst="rect">
            <a:avLst/>
          </a:prstGeom>
          <a:noFill/>
        </p:spPr>
        <p:txBody>
          <a:bodyPr wrap="square" anchor="ctr" anchorCtr="0">
            <a:noAutofit/>
          </a:bodyPr>
          <a:lstStyle/>
          <a:p>
            <a:pPr marL="12700">
              <a:lnSpc>
                <a:spcPct val="100000"/>
              </a:lnSpc>
              <a:spcBef>
                <a:spcPts val="509"/>
              </a:spcBef>
            </a:pPr>
            <a:r>
              <a:rPr lang="en-US" sz="1200" i="1" spc="-5" dirty="0">
                <a:solidFill>
                  <a:schemeClr val="tx2">
                    <a:alpha val="70000"/>
                  </a:schemeClr>
                </a:solidFill>
                <a:cs typeface="Arial"/>
              </a:rPr>
              <a:t>* Lorem ipsum dolor sit amet</a:t>
            </a:r>
            <a:endParaRPr lang="en-US" sz="1200" dirty="0">
              <a:solidFill>
                <a:schemeClr val="tx2">
                  <a:alpha val="70000"/>
                </a:schemeClr>
              </a:solidFill>
              <a:cs typeface="Arial"/>
            </a:endParaRPr>
          </a:p>
        </p:txBody>
      </p:sp>
    </p:spTree>
    <p:extLst>
      <p:ext uri="{BB962C8B-B14F-4D97-AF65-F5344CB8AC3E}">
        <p14:creationId xmlns:p14="http://schemas.microsoft.com/office/powerpoint/2010/main" val="2212090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Picture Placeholder 20" descr="Two person handshake">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ct 3" descr="Blue rectangle">
            <a:extLst>
              <a:ext uri="{FF2B5EF4-FFF2-40B4-BE49-F238E27FC236}">
                <a16:creationId xmlns:a16="http://schemas.microsoft.com/office/drawing/2014/main" id="{2D225086-68BE-4168-8F17-9443ADD8967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3" name="Oval 22" descr="Beige oval">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9">
            <a:extLst>
              <a:ext uri="{FF2B5EF4-FFF2-40B4-BE49-F238E27FC236}">
                <a16:creationId xmlns:a16="http://schemas.microsoft.com/office/drawing/2014/main" id="{2D8AA6DB-EBDB-4269-B4E5-AD059714C629}"/>
              </a:ext>
            </a:extLst>
          </p:cNvPr>
          <p:cNvSpPr>
            <a:spLocks noGrp="1"/>
          </p:cNvSpPr>
          <p:nvPr>
            <p:ph sz="half" idx="15"/>
          </p:nvPr>
        </p:nvSpPr>
        <p:spPr bwMode="white">
          <a:xfrm>
            <a:off x="8479503" y="1690689"/>
            <a:ext cx="2983732" cy="1922438"/>
          </a:xfrm>
        </p:spPr>
        <p:txBody>
          <a:bodyPr>
            <a:noAutofit/>
          </a:bodyPr>
          <a:lstStyle/>
          <a:p>
            <a:pPr marL="12700">
              <a:lnSpc>
                <a:spcPct val="120000"/>
              </a:lnSpc>
              <a:spcBef>
                <a:spcPts val="100"/>
              </a:spcBef>
            </a:pPr>
            <a:r>
              <a:rPr lang="en-US" sz="1900" b="1" dirty="0">
                <a:solidFill>
                  <a:schemeClr val="bg1"/>
                </a:solidFill>
              </a:rPr>
              <a:t>Custom solutions</a:t>
            </a:r>
          </a:p>
          <a:p>
            <a:pPr marR="5080">
              <a:lnSpc>
                <a:spcPct val="100000"/>
              </a:lnSpc>
              <a:spcBef>
                <a:spcPts val="600"/>
              </a:spcBef>
            </a:pPr>
            <a:r>
              <a:rPr lang="en-US" sz="1400" i="1" spc="-15" dirty="0">
                <a:solidFill>
                  <a:schemeClr val="bg2">
                    <a:lumMod val="20000"/>
                    <a:lumOff val="80000"/>
                  </a:schemeClr>
                </a:solidFill>
                <a:cs typeface="Arial"/>
              </a:rPr>
              <a:t>Suspendisse sit amet ipsum finibus justo viverra blandit. Ut congue quis tortor eget sodales. Ut fermentum a magna ut eleifend. Integer convallis suscipit ante eu varius. Morbi a purus dolor. Suspendisse sit amet ipsum finibus justo viverra blandit. </a:t>
            </a:r>
          </a:p>
        </p:txBody>
      </p:sp>
      <p:sp>
        <p:nvSpPr>
          <p:cNvPr id="9" name="Content Placeholder 8">
            <a:extLst>
              <a:ext uri="{FF2B5EF4-FFF2-40B4-BE49-F238E27FC236}">
                <a16:creationId xmlns:a16="http://schemas.microsoft.com/office/drawing/2014/main" id="{2AF9D9A5-149E-4118-AAE3-8EF91B9C5B7D}"/>
              </a:ext>
            </a:extLst>
          </p:cNvPr>
          <p:cNvSpPr>
            <a:spLocks noGrp="1"/>
          </p:cNvSpPr>
          <p:nvPr>
            <p:ph sz="half" idx="14"/>
          </p:nvPr>
        </p:nvSpPr>
        <p:spPr bwMode="white">
          <a:xfrm>
            <a:off x="4843363" y="1702826"/>
            <a:ext cx="3148965" cy="1922438"/>
          </a:xfrm>
        </p:spPr>
        <p:txBody>
          <a:bodyPr>
            <a:noAutofit/>
          </a:bodyPr>
          <a:lstStyle/>
          <a:p>
            <a:pPr marL="12700">
              <a:lnSpc>
                <a:spcPct val="120000"/>
              </a:lnSpc>
              <a:spcBef>
                <a:spcPts val="100"/>
              </a:spcBef>
            </a:pPr>
            <a:r>
              <a:rPr lang="en-US" sz="1900" b="1" dirty="0">
                <a:solidFill>
                  <a:schemeClr val="bg1"/>
                </a:solidFill>
              </a:rPr>
              <a:t>Availability</a:t>
            </a:r>
          </a:p>
          <a:p>
            <a:pPr marR="5080">
              <a:lnSpc>
                <a:spcPct val="100000"/>
              </a:lnSpc>
              <a:spcBef>
                <a:spcPts val="600"/>
              </a:spcBef>
            </a:pPr>
            <a:r>
              <a:rPr lang="en-US" sz="1400" i="1" spc="-15" dirty="0">
                <a:solidFill>
                  <a:schemeClr val="bg2">
                    <a:lumMod val="20000"/>
                    <a:lumOff val="80000"/>
                  </a:schemeClr>
                </a:solidFill>
                <a:cs typeface="Arial"/>
              </a:rPr>
              <a:t>Suspendisse sit amet ipsum finibus justo viverra blandit. Ut congue quis tortor eget sodales. Ut fermentum a magna ut eleifend. Integer convallis suscipit ante eu varius. Morbi a purus dolor. Suspendisse sit amet ipsum finibus justo viverra blandit. </a:t>
            </a:r>
          </a:p>
        </p:txBody>
      </p:sp>
      <p:sp>
        <p:nvSpPr>
          <p:cNvPr id="2" name="Slide Number Placeholder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a:lstStyle/>
          <a:p>
            <a:fld id="{82EE24B5-652C-4DB5-B7C3-B5BBEC1280B1}" type="slidenum">
              <a:rPr lang="en-US" smtClean="0"/>
              <a:t>14</a:t>
            </a:fld>
            <a:endParaRPr lang="en-US" dirty="0"/>
          </a:p>
        </p:txBody>
      </p:sp>
      <p:sp>
        <p:nvSpPr>
          <p:cNvPr id="6" name="Title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a:lstStyle/>
          <a:p>
            <a:r>
              <a:rPr lang="en-US" dirty="0">
                <a:solidFill>
                  <a:schemeClr val="bg1"/>
                </a:solidFill>
              </a:rPr>
              <a:t>OUR SERVICES</a:t>
            </a:r>
            <a:endParaRPr lang="en-US" dirty="0"/>
          </a:p>
        </p:txBody>
      </p:sp>
      <p:sp>
        <p:nvSpPr>
          <p:cNvPr id="7" name="Content Placeholder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3148965" cy="2146629"/>
          </a:xfrm>
        </p:spPr>
        <p:txBody>
          <a:bodyPr>
            <a:noAutofit/>
          </a:bodyPr>
          <a:lstStyle/>
          <a:p>
            <a:pPr marL="12700">
              <a:lnSpc>
                <a:spcPct val="120000"/>
              </a:lnSpc>
              <a:spcBef>
                <a:spcPts val="100"/>
              </a:spcBef>
            </a:pPr>
            <a:r>
              <a:rPr lang="en-US" sz="1900" b="1" dirty="0">
                <a:solidFill>
                  <a:schemeClr val="bg1"/>
                </a:solidFill>
              </a:rPr>
              <a:t>Personalized service</a:t>
            </a:r>
          </a:p>
          <a:p>
            <a:pPr marR="5080">
              <a:lnSpc>
                <a:spcPct val="100000"/>
              </a:lnSpc>
              <a:spcBef>
                <a:spcPts val="600"/>
              </a:spcBef>
            </a:pPr>
            <a:r>
              <a:rPr lang="en-US" sz="1400" i="1" spc="-15" dirty="0">
                <a:solidFill>
                  <a:schemeClr val="bg2">
                    <a:lumMod val="20000"/>
                    <a:lumOff val="80000"/>
                  </a:schemeClr>
                </a:solidFill>
                <a:cs typeface="Arial"/>
              </a:rPr>
              <a:t>Suspendisse sit amet ipsum finibus justo viverra blandit. Ut congue quis tortor eget sodales. Ut fermentum a magna ut eleifend. Integer convallis suscipit ante eu varius. Morbi a purus dolor. Suspendisse sit amet ipsum finibus justo viverra blandit. </a:t>
            </a:r>
          </a:p>
          <a:p>
            <a:pPr marR="5080">
              <a:lnSpc>
                <a:spcPct val="120000"/>
              </a:lnSpc>
              <a:spcBef>
                <a:spcPts val="600"/>
              </a:spcBef>
            </a:pPr>
            <a:r>
              <a:rPr lang="en-US" sz="1800" i="1" spc="-15" dirty="0">
                <a:solidFill>
                  <a:schemeClr val="bg2">
                    <a:lumMod val="20000"/>
                    <a:lumOff val="80000"/>
                  </a:schemeClr>
                </a:solidFill>
                <a:cs typeface="Arial"/>
              </a:rPr>
              <a:t>1</a:t>
            </a:r>
          </a:p>
        </p:txBody>
      </p:sp>
      <p:sp>
        <p:nvSpPr>
          <p:cNvPr id="11" name="Content Placeholder 10">
            <a:extLst>
              <a:ext uri="{FF2B5EF4-FFF2-40B4-BE49-F238E27FC236}">
                <a16:creationId xmlns:a16="http://schemas.microsoft.com/office/drawing/2014/main" id="{DBCC020E-50A1-4B26-95EE-F180516D8BD8}"/>
              </a:ext>
            </a:extLst>
          </p:cNvPr>
          <p:cNvSpPr>
            <a:spLocks noGrp="1"/>
          </p:cNvSpPr>
          <p:nvPr>
            <p:ph sz="half" idx="16"/>
          </p:nvPr>
        </p:nvSpPr>
        <p:spPr bwMode="white">
          <a:xfrm>
            <a:off x="8479502" y="3849456"/>
            <a:ext cx="3148965" cy="1922438"/>
          </a:xfrm>
        </p:spPr>
        <p:txBody>
          <a:bodyPr>
            <a:noAutofit/>
          </a:bodyPr>
          <a:lstStyle/>
          <a:p>
            <a:pPr marL="12700">
              <a:lnSpc>
                <a:spcPct val="120000"/>
              </a:lnSpc>
              <a:spcBef>
                <a:spcPts val="100"/>
              </a:spcBef>
            </a:pPr>
            <a:r>
              <a:rPr lang="en-US" sz="1900" b="1" dirty="0">
                <a:solidFill>
                  <a:schemeClr val="bg1"/>
                </a:solidFill>
              </a:rPr>
              <a:t>Economies of scale</a:t>
            </a:r>
          </a:p>
          <a:p>
            <a:pPr marR="5080">
              <a:lnSpc>
                <a:spcPct val="100000"/>
              </a:lnSpc>
              <a:spcBef>
                <a:spcPts val="600"/>
              </a:spcBef>
            </a:pPr>
            <a:r>
              <a:rPr lang="en-US" sz="1400" i="1" spc="-15" dirty="0">
                <a:solidFill>
                  <a:schemeClr val="bg2">
                    <a:lumMod val="20000"/>
                    <a:lumOff val="80000"/>
                  </a:schemeClr>
                </a:solidFill>
                <a:cs typeface="Arial"/>
              </a:rPr>
              <a:t>Suspendisse sit amet ipsum finibus justo viverra blandit. Ut congue quis tortor eget sodales. Ut fermentum a magna ut eleifend. Integer convallis suscipit ante eu varius. Morbi a purus dolor. Suspendisse sit amet ipsum finibus justo viverra blandit.</a:t>
            </a:r>
          </a:p>
        </p:txBody>
      </p:sp>
      <p:sp>
        <p:nvSpPr>
          <p:cNvPr id="12" name="Content Placeholder 11">
            <a:extLst>
              <a:ext uri="{FF2B5EF4-FFF2-40B4-BE49-F238E27FC236}">
                <a16:creationId xmlns:a16="http://schemas.microsoft.com/office/drawing/2014/main" id="{72176240-9D71-46A9-959A-FFCF84DC04A3}"/>
              </a:ext>
            </a:extLst>
          </p:cNvPr>
          <p:cNvSpPr>
            <a:spLocks noGrp="1"/>
          </p:cNvSpPr>
          <p:nvPr>
            <p:ph sz="half" idx="17"/>
          </p:nvPr>
        </p:nvSpPr>
        <p:spPr bwMode="white">
          <a:xfrm>
            <a:off x="4843363" y="3849456"/>
            <a:ext cx="3690011" cy="1922438"/>
          </a:xfrm>
        </p:spPr>
        <p:txBody>
          <a:bodyPr>
            <a:noAutofit/>
          </a:bodyPr>
          <a:lstStyle/>
          <a:p>
            <a:pPr marL="12700">
              <a:lnSpc>
                <a:spcPct val="120000"/>
              </a:lnSpc>
              <a:spcBef>
                <a:spcPts val="100"/>
              </a:spcBef>
            </a:pPr>
            <a:r>
              <a:rPr lang="en-US" sz="1900" b="1" dirty="0">
                <a:solidFill>
                  <a:schemeClr val="bg1"/>
                </a:solidFill>
              </a:rPr>
              <a:t>Preferred loyalty programs</a:t>
            </a:r>
          </a:p>
          <a:p>
            <a:pPr marR="5080">
              <a:lnSpc>
                <a:spcPct val="100000"/>
              </a:lnSpc>
              <a:spcBef>
                <a:spcPts val="600"/>
              </a:spcBef>
            </a:pPr>
            <a:r>
              <a:rPr lang="en-US" sz="1400" i="1" spc="-15" dirty="0">
                <a:solidFill>
                  <a:schemeClr val="bg2">
                    <a:lumMod val="20000"/>
                    <a:lumOff val="80000"/>
                  </a:schemeClr>
                </a:solidFill>
                <a:cs typeface="Arial"/>
              </a:rPr>
              <a:t>Suspendisse sit amet ipsum finibus justo viverra blandit. Ut congue quis tortor eget sodales. Ut fermentum a magna ut eleifend. Integer convallis suscipit ante eu varius. Morbi a purus dolor. Suspendisse sit amet ipsum finibus justo viverra blandit. </a:t>
            </a:r>
          </a:p>
        </p:txBody>
      </p:sp>
      <p:sp>
        <p:nvSpPr>
          <p:cNvPr id="13" name="Content Placeholder 12">
            <a:extLst>
              <a:ext uri="{FF2B5EF4-FFF2-40B4-BE49-F238E27FC236}">
                <a16:creationId xmlns:a16="http://schemas.microsoft.com/office/drawing/2014/main" id="{77C0FED8-C734-4A93-8023-C7053E036A1E}"/>
              </a:ext>
            </a:extLst>
          </p:cNvPr>
          <p:cNvSpPr>
            <a:spLocks noGrp="1"/>
          </p:cNvSpPr>
          <p:nvPr>
            <p:ph sz="half" idx="18"/>
          </p:nvPr>
        </p:nvSpPr>
        <p:spPr bwMode="white">
          <a:xfrm>
            <a:off x="1337076" y="3849455"/>
            <a:ext cx="3259789" cy="2377977"/>
          </a:xfrm>
        </p:spPr>
        <p:txBody>
          <a:bodyPr>
            <a:noAutofit/>
          </a:bodyPr>
          <a:lstStyle/>
          <a:p>
            <a:pPr marL="12700">
              <a:lnSpc>
                <a:spcPct val="120000"/>
              </a:lnSpc>
              <a:spcBef>
                <a:spcPts val="100"/>
              </a:spcBef>
            </a:pPr>
            <a:r>
              <a:rPr lang="en-US" sz="1900" b="1" dirty="0">
                <a:solidFill>
                  <a:schemeClr val="bg1"/>
                </a:solidFill>
              </a:rPr>
              <a:t>Connections</a:t>
            </a:r>
          </a:p>
          <a:p>
            <a:pPr marR="5080">
              <a:lnSpc>
                <a:spcPct val="100000"/>
              </a:lnSpc>
              <a:spcBef>
                <a:spcPts val="600"/>
              </a:spcBef>
            </a:pPr>
            <a:r>
              <a:rPr lang="en-US" sz="1400" i="1" spc="-15" dirty="0">
                <a:solidFill>
                  <a:schemeClr val="bg2">
                    <a:lumMod val="20000"/>
                    <a:lumOff val="80000"/>
                  </a:schemeClr>
                </a:solidFill>
                <a:cs typeface="Arial"/>
              </a:rPr>
              <a:t>Suspendisse sit amet ipsum finibus justo viverra blandit. Ut congue quis tortor eget sodales. Ut fermentum a magna ut eleifend. Integer convallis suscipit ante eu varius. Morbi a purus dolor. Suspendisse sit amet ipsum finibus justo viverra blandit. </a:t>
            </a:r>
          </a:p>
          <a:p>
            <a:pPr marL="0" indent="0">
              <a:lnSpc>
                <a:spcPct val="100000"/>
              </a:lnSpc>
              <a:spcBef>
                <a:spcPts val="600"/>
              </a:spcBef>
              <a:buNone/>
            </a:pPr>
            <a:endParaRPr lang="en-US" dirty="0"/>
          </a:p>
        </p:txBody>
      </p:sp>
      <p:pic>
        <p:nvPicPr>
          <p:cNvPr id="36" name="Picture Placeholder 35" descr="Check icon">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a:fillRect/>
          </a:stretch>
        </p:blipFill>
        <p:spPr bwMode="white">
          <a:xfrm>
            <a:off x="838200" y="1679575"/>
            <a:ext cx="576000" cy="576000"/>
          </a:xfrm>
        </p:spPr>
      </p:pic>
      <p:pic>
        <p:nvPicPr>
          <p:cNvPr id="38" name="Picture Placeholder 37" descr="Check icon">
            <a:extLst>
              <a:ext uri="{FF2B5EF4-FFF2-40B4-BE49-F238E27FC236}">
                <a16:creationId xmlns:a16="http://schemas.microsoft.com/office/drawing/2014/main" id="{D15B4FC9-0788-4E4C-9F5A-FCFAF69E7E7F}"/>
              </a:ext>
            </a:extLst>
          </p:cNvPr>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a:stretch>
            <a:fillRect/>
          </a:stretch>
        </p:blipFill>
        <p:spPr bwMode="white">
          <a:xfrm>
            <a:off x="4378157" y="1679575"/>
            <a:ext cx="576000" cy="576000"/>
          </a:xfrm>
        </p:spPr>
      </p:pic>
      <p:pic>
        <p:nvPicPr>
          <p:cNvPr id="40" name="Picture Placeholder 39" descr="Check icon">
            <a:extLst>
              <a:ext uri="{FF2B5EF4-FFF2-40B4-BE49-F238E27FC236}">
                <a16:creationId xmlns:a16="http://schemas.microsoft.com/office/drawing/2014/main" id="{250F553C-3E38-47E0-8A58-2967D756991D}"/>
              </a:ext>
            </a:extLst>
          </p:cNvPr>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a:stretch>
            <a:fillRect/>
          </a:stretch>
        </p:blipFill>
        <p:spPr bwMode="white">
          <a:xfrm>
            <a:off x="8015029" y="1679575"/>
            <a:ext cx="576000" cy="576000"/>
          </a:xfrm>
        </p:spPr>
      </p:pic>
      <p:pic>
        <p:nvPicPr>
          <p:cNvPr id="34" name="Picture Placeholder 33" descr="Check icon">
            <a:extLst>
              <a:ext uri="{FF2B5EF4-FFF2-40B4-BE49-F238E27FC236}">
                <a16:creationId xmlns:a16="http://schemas.microsoft.com/office/drawing/2014/main" id="{EA6876F1-58FD-4237-BE75-C15655445FE1}"/>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a:stretch>
            <a:fillRect/>
          </a:stretch>
        </p:blipFill>
        <p:spPr bwMode="white">
          <a:xfrm>
            <a:off x="838200" y="3792079"/>
            <a:ext cx="576000" cy="576000"/>
          </a:xfrm>
        </p:spPr>
      </p:pic>
      <p:pic>
        <p:nvPicPr>
          <p:cNvPr id="42" name="Picture Placeholder 41" descr="Check icon">
            <a:extLst>
              <a:ext uri="{FF2B5EF4-FFF2-40B4-BE49-F238E27FC236}">
                <a16:creationId xmlns:a16="http://schemas.microsoft.com/office/drawing/2014/main" id="{C9B2F2DF-F5C3-47DD-B3B0-43E328A2AAAB}"/>
              </a:ext>
            </a:extLst>
          </p:cNvPr>
          <p:cNvPicPr>
            <a:picLocks noGrp="1" noChangeAspect="1"/>
          </p:cNvPicPr>
          <p:nvPr>
            <p:ph type="pic" sz="quarter" idx="24"/>
          </p:nvPr>
        </p:nvPicPr>
        <p:blipFill>
          <a:blip r:embed="rId4">
            <a:extLst>
              <a:ext uri="{28A0092B-C50C-407E-A947-70E740481C1C}">
                <a14:useLocalDpi xmlns:a14="http://schemas.microsoft.com/office/drawing/2010/main" val="0"/>
              </a:ext>
            </a:extLst>
          </a:blip>
          <a:srcRect/>
          <a:stretch>
            <a:fillRect/>
          </a:stretch>
        </p:blipFill>
        <p:spPr bwMode="white">
          <a:xfrm>
            <a:off x="8015029" y="3792078"/>
            <a:ext cx="576000" cy="576000"/>
          </a:xfrm>
        </p:spPr>
      </p:pic>
      <p:sp>
        <p:nvSpPr>
          <p:cNvPr id="24" name="object 5" descr="Beige rectangle">
            <a:extLst>
              <a:ext uri="{FF2B5EF4-FFF2-40B4-BE49-F238E27FC236}">
                <a16:creationId xmlns:a16="http://schemas.microsoft.com/office/drawing/2014/main" id="{73ED10AC-D04B-401B-A6A1-6069912D1664}"/>
              </a:ext>
            </a:extLst>
          </p:cNvPr>
          <p:cNvSpPr/>
          <p:nvPr/>
        </p:nvSpPr>
        <p:spPr bwMode="ltGray">
          <a:xfrm>
            <a:off x="929705" y="1339122"/>
            <a:ext cx="3060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32" name="Picture Placeholder 31" descr="Check icon">
            <a:extLst>
              <a:ext uri="{FF2B5EF4-FFF2-40B4-BE49-F238E27FC236}">
                <a16:creationId xmlns:a16="http://schemas.microsoft.com/office/drawing/2014/main" id="{6054A700-8461-40AD-8429-6C9F6EEEEC4C}"/>
              </a:ext>
            </a:extLst>
          </p:cNvPr>
          <p:cNvPicPr>
            <a:picLocks noGrp="1" noChangeAspect="1"/>
          </p:cNvPicPr>
          <p:nvPr>
            <p:ph type="pic" sz="quarter" idx="23"/>
          </p:nvPr>
        </p:nvPicPr>
        <p:blipFill>
          <a:blip r:embed="rId5">
            <a:extLst>
              <a:ext uri="{28A0092B-C50C-407E-A947-70E740481C1C}">
                <a14:useLocalDpi xmlns:a14="http://schemas.microsoft.com/office/drawing/2010/main" val="0"/>
              </a:ext>
            </a:extLst>
          </a:blip>
          <a:srcRect/>
          <a:stretch>
            <a:fillRect/>
          </a:stretch>
        </p:blipFill>
        <p:spPr bwMode="white">
          <a:xfrm>
            <a:off x="4378157" y="3792078"/>
            <a:ext cx="576000" cy="576000"/>
          </a:xfrm>
        </p:spPr>
      </p:pic>
    </p:spTree>
    <p:extLst>
      <p:ext uri="{BB962C8B-B14F-4D97-AF65-F5344CB8AC3E}">
        <p14:creationId xmlns:p14="http://schemas.microsoft.com/office/powerpoint/2010/main" val="3366032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Placeholder 10" descr="People discuss something">
            <a:extLst>
              <a:ext uri="{FF2B5EF4-FFF2-40B4-BE49-F238E27FC236}">
                <a16:creationId xmlns:a16="http://schemas.microsoft.com/office/drawing/2014/main" id="{AA6A75DC-BE31-480B-B034-B1DF7AFA509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3115389"/>
            <a:ext cx="12192000" cy="3742611"/>
          </a:xfrm>
        </p:spPr>
      </p:pic>
      <p:sp>
        <p:nvSpPr>
          <p:cNvPr id="12" name="object 3" descr="Blue rectangle">
            <a:extLst>
              <a:ext uri="{FF2B5EF4-FFF2-40B4-BE49-F238E27FC236}">
                <a16:creationId xmlns:a16="http://schemas.microsoft.com/office/drawing/2014/main" id="{CDEEA71D-C3B3-45BB-A776-D17D92A58127}"/>
              </a:ext>
            </a:extLst>
          </p:cNvPr>
          <p:cNvSpPr/>
          <p:nvPr/>
        </p:nvSpPr>
        <p:spPr>
          <a:xfrm>
            <a:off x="2400" y="3115389"/>
            <a:ext cx="12189600" cy="3742611"/>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80000"/>
            </a:schemeClr>
          </a:solidFill>
        </p:spPr>
        <p:txBody>
          <a:bodyPr wrap="square" lIns="0" tIns="0" rIns="0" bIns="0" rtlCol="0"/>
          <a:lstStyle/>
          <a:p>
            <a:endParaRPr lang="en-US" dirty="0"/>
          </a:p>
        </p:txBody>
      </p:sp>
      <p:sp>
        <p:nvSpPr>
          <p:cNvPr id="13" name="Oval 12" descr="Beige oval">
            <a:extLst>
              <a:ext uri="{FF2B5EF4-FFF2-40B4-BE49-F238E27FC236}">
                <a16:creationId xmlns:a16="http://schemas.microsoft.com/office/drawing/2014/main" id="{F336552F-CA64-452F-9BD8-01334388BFF5}"/>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F9ADB42F-AE48-4323-897F-DB5A083BD103}"/>
              </a:ext>
            </a:extLst>
          </p:cNvPr>
          <p:cNvSpPr>
            <a:spLocks noGrp="1"/>
          </p:cNvSpPr>
          <p:nvPr>
            <p:ph type="title"/>
          </p:nvPr>
        </p:nvSpPr>
        <p:spPr>
          <a:xfrm>
            <a:off x="806168" y="365125"/>
            <a:ext cx="10515600" cy="1325563"/>
          </a:xfrm>
        </p:spPr>
        <p:txBody>
          <a:bodyPr/>
          <a:lstStyle/>
          <a:p>
            <a:r>
              <a:rPr lang="en-US" dirty="0"/>
              <a:t>REVENUE MODEL</a:t>
            </a:r>
          </a:p>
        </p:txBody>
      </p:sp>
      <p:sp>
        <p:nvSpPr>
          <p:cNvPr id="4" name="Text Placeholder 3">
            <a:extLst>
              <a:ext uri="{FF2B5EF4-FFF2-40B4-BE49-F238E27FC236}">
                <a16:creationId xmlns:a16="http://schemas.microsoft.com/office/drawing/2014/main" id="{293C1E99-672F-46AE-BB08-DD22B0928366}"/>
              </a:ext>
            </a:extLst>
          </p:cNvPr>
          <p:cNvSpPr>
            <a:spLocks noGrp="1"/>
          </p:cNvSpPr>
          <p:nvPr>
            <p:ph type="body" idx="1"/>
          </p:nvPr>
        </p:nvSpPr>
        <p:spPr bwMode="white">
          <a:xfrm>
            <a:off x="2153349" y="1985963"/>
            <a:ext cx="3789362" cy="823912"/>
          </a:xfrm>
        </p:spPr>
        <p:txBody>
          <a:bodyPr/>
          <a:lstStyle/>
          <a:p>
            <a:r>
              <a:rPr lang="en-US" dirty="0"/>
              <a:t>Ut fermentum a magna </a:t>
            </a:r>
          </a:p>
        </p:txBody>
      </p:sp>
      <p:sp>
        <p:nvSpPr>
          <p:cNvPr id="5" name="Content Placeholder 4">
            <a:extLst>
              <a:ext uri="{FF2B5EF4-FFF2-40B4-BE49-F238E27FC236}">
                <a16:creationId xmlns:a16="http://schemas.microsoft.com/office/drawing/2014/main" id="{6DEAD4F2-C5CC-44E9-A092-76413D5CA7F4}"/>
              </a:ext>
            </a:extLst>
          </p:cNvPr>
          <p:cNvSpPr>
            <a:spLocks noGrp="1"/>
          </p:cNvSpPr>
          <p:nvPr>
            <p:ph sz="half" idx="2"/>
          </p:nvPr>
        </p:nvSpPr>
        <p:spPr bwMode="white">
          <a:xfrm>
            <a:off x="2116773" y="3434047"/>
            <a:ext cx="3789362" cy="2755616"/>
          </a:xfrm>
        </p:spPr>
        <p:txBody>
          <a:bodyPr>
            <a:normAutofit/>
          </a:bodyPr>
          <a:lstStyle/>
          <a:p>
            <a:pPr>
              <a:lnSpc>
                <a:spcPct val="125000"/>
              </a:lnSpc>
              <a:spcBef>
                <a:spcPts val="100"/>
              </a:spcBef>
              <a:buClr>
                <a:schemeClr val="accent1"/>
              </a:buClr>
            </a:pPr>
            <a:r>
              <a:rPr lang="en-US" sz="1800" i="1" dirty="0">
                <a:solidFill>
                  <a:srgbClr val="FFFFFF"/>
                </a:solidFill>
                <a:cs typeface="Arial"/>
              </a:rPr>
              <a:t>Lorem ipsum</a:t>
            </a:r>
            <a:r>
              <a:rPr lang="en-US" sz="1800" i="1" spc="-5" dirty="0">
                <a:solidFill>
                  <a:srgbClr val="FFFFFF"/>
                </a:solidFill>
                <a:cs typeface="Arial"/>
              </a:rPr>
              <a:t>:</a:t>
            </a:r>
            <a:r>
              <a:rPr lang="en-US" sz="1800" i="1" spc="-45" dirty="0">
                <a:solidFill>
                  <a:srgbClr val="FFFFFF"/>
                </a:solidFill>
                <a:cs typeface="Arial"/>
              </a:rPr>
              <a:t> </a:t>
            </a:r>
            <a:r>
              <a:rPr lang="en-US" sz="1800" b="1" i="1" spc="-5" dirty="0">
                <a:solidFill>
                  <a:schemeClr val="accent1"/>
                </a:solidFill>
                <a:cs typeface="Arial"/>
              </a:rPr>
              <a:t>10%-17%</a:t>
            </a:r>
            <a:endParaRPr lang="en-US" sz="1800" i="1" dirty="0">
              <a:solidFill>
                <a:schemeClr val="accent1"/>
              </a:solidFill>
              <a:cs typeface="Arial"/>
            </a:endParaRPr>
          </a:p>
          <a:p>
            <a:pPr>
              <a:lnSpc>
                <a:spcPct val="125000"/>
              </a:lnSpc>
              <a:buClr>
                <a:schemeClr val="accent1"/>
              </a:buClr>
            </a:pPr>
            <a:r>
              <a:rPr lang="en-US" sz="1800" i="1" spc="-5" dirty="0">
                <a:solidFill>
                  <a:srgbClr val="FFFFFF"/>
                </a:solidFill>
                <a:cs typeface="Arial"/>
              </a:rPr>
              <a:t>Dolor sit amet: </a:t>
            </a:r>
            <a:r>
              <a:rPr lang="en-US" sz="1800" b="1" i="1" spc="-5" dirty="0">
                <a:solidFill>
                  <a:schemeClr val="accent1"/>
                </a:solidFill>
                <a:cs typeface="Arial"/>
              </a:rPr>
              <a:t>13%- 17%</a:t>
            </a:r>
          </a:p>
          <a:p>
            <a:pPr>
              <a:lnSpc>
                <a:spcPct val="125000"/>
              </a:lnSpc>
              <a:buClr>
                <a:schemeClr val="accent1"/>
              </a:buClr>
            </a:pPr>
            <a:r>
              <a:rPr lang="en-US" sz="1800" i="1" spc="-5" dirty="0">
                <a:solidFill>
                  <a:srgbClr val="FFFFFF"/>
                </a:solidFill>
                <a:cs typeface="Arial"/>
              </a:rPr>
              <a:t>Consectetur</a:t>
            </a:r>
            <a:r>
              <a:rPr lang="en-US" sz="1800" i="1" spc="-35" dirty="0">
                <a:solidFill>
                  <a:srgbClr val="FFFFFF"/>
                </a:solidFill>
                <a:cs typeface="Arial"/>
              </a:rPr>
              <a:t>:</a:t>
            </a:r>
            <a:r>
              <a:rPr lang="en-US" sz="1800" i="1" spc="-15" dirty="0">
                <a:solidFill>
                  <a:srgbClr val="FFFFFF"/>
                </a:solidFill>
                <a:cs typeface="Arial"/>
              </a:rPr>
              <a:t> </a:t>
            </a:r>
            <a:r>
              <a:rPr lang="en-US" sz="1800" b="1" i="1" spc="-5" dirty="0">
                <a:solidFill>
                  <a:schemeClr val="accent1"/>
                </a:solidFill>
                <a:cs typeface="Arial"/>
              </a:rPr>
              <a:t>5%-10%</a:t>
            </a:r>
          </a:p>
          <a:p>
            <a:pPr marR="775335">
              <a:lnSpc>
                <a:spcPct val="125000"/>
              </a:lnSpc>
              <a:spcBef>
                <a:spcPts val="1800"/>
              </a:spcBef>
              <a:buClr>
                <a:schemeClr val="accent1"/>
              </a:buClr>
            </a:pPr>
            <a:r>
              <a:rPr lang="en-US" sz="1800" i="1" dirty="0">
                <a:solidFill>
                  <a:srgbClr val="FFFFFF"/>
                </a:solidFill>
                <a:cs typeface="Arial"/>
              </a:rPr>
              <a:t>Adipiscing: </a:t>
            </a:r>
            <a:r>
              <a:rPr lang="en-US" sz="1800" b="1" i="1" spc="-5" dirty="0">
                <a:solidFill>
                  <a:schemeClr val="accent1"/>
                </a:solidFill>
                <a:cs typeface="Arial"/>
              </a:rPr>
              <a:t>$25 service fee</a:t>
            </a:r>
          </a:p>
          <a:p>
            <a:pPr>
              <a:lnSpc>
                <a:spcPct val="125000"/>
              </a:lnSpc>
              <a:buClr>
                <a:schemeClr val="accent1"/>
              </a:buClr>
            </a:pPr>
            <a:r>
              <a:rPr lang="en-US" sz="1800" i="1" spc="-25" dirty="0">
                <a:solidFill>
                  <a:srgbClr val="FFFFFF"/>
                </a:solidFill>
                <a:cs typeface="Arial"/>
              </a:rPr>
              <a:t>Etiam aliquet</a:t>
            </a:r>
            <a:r>
              <a:rPr lang="en-US" sz="1800" i="1" dirty="0">
                <a:solidFill>
                  <a:srgbClr val="FFFFFF"/>
                </a:solidFill>
                <a:cs typeface="Arial"/>
              </a:rPr>
              <a:t>:</a:t>
            </a:r>
            <a:r>
              <a:rPr lang="en-US" sz="1800" i="1" spc="-60" dirty="0">
                <a:solidFill>
                  <a:srgbClr val="FFFFFF"/>
                </a:solidFill>
                <a:cs typeface="Arial"/>
              </a:rPr>
              <a:t> </a:t>
            </a:r>
            <a:r>
              <a:rPr lang="en-US" sz="1800" b="1" i="1" spc="-5" dirty="0">
                <a:solidFill>
                  <a:schemeClr val="accent1"/>
                </a:solidFill>
                <a:cs typeface="Arial"/>
              </a:rPr>
              <a:t>30%-33%</a:t>
            </a:r>
          </a:p>
        </p:txBody>
      </p:sp>
      <p:sp>
        <p:nvSpPr>
          <p:cNvPr id="6" name="Text Placeholder 5">
            <a:extLst>
              <a:ext uri="{FF2B5EF4-FFF2-40B4-BE49-F238E27FC236}">
                <a16:creationId xmlns:a16="http://schemas.microsoft.com/office/drawing/2014/main" id="{38A73375-FA03-4191-8AD5-B40CD9B59B94}"/>
              </a:ext>
            </a:extLst>
          </p:cNvPr>
          <p:cNvSpPr>
            <a:spLocks noGrp="1"/>
          </p:cNvSpPr>
          <p:nvPr>
            <p:ph type="body" sz="quarter" idx="3"/>
          </p:nvPr>
        </p:nvSpPr>
        <p:spPr bwMode="white"/>
        <p:txBody>
          <a:bodyPr/>
          <a:lstStyle/>
          <a:p>
            <a:r>
              <a:rPr lang="en-US" dirty="0"/>
              <a:t>Ut congue quis tortor </a:t>
            </a:r>
          </a:p>
        </p:txBody>
      </p:sp>
      <p:sp>
        <p:nvSpPr>
          <p:cNvPr id="7" name="Content Placeholder 6">
            <a:extLst>
              <a:ext uri="{FF2B5EF4-FFF2-40B4-BE49-F238E27FC236}">
                <a16:creationId xmlns:a16="http://schemas.microsoft.com/office/drawing/2014/main" id="{7E0C6FDF-5982-4E37-B65D-F7B05D0FFB52}"/>
              </a:ext>
            </a:extLst>
          </p:cNvPr>
          <p:cNvSpPr>
            <a:spLocks noGrp="1"/>
          </p:cNvSpPr>
          <p:nvPr>
            <p:ph sz="quarter" idx="4"/>
          </p:nvPr>
        </p:nvSpPr>
        <p:spPr bwMode="white"/>
        <p:txBody>
          <a:bodyPr>
            <a:normAutofit/>
          </a:bodyPr>
          <a:lstStyle/>
          <a:p>
            <a:pPr>
              <a:lnSpc>
                <a:spcPct val="125000"/>
              </a:lnSpc>
              <a:spcBef>
                <a:spcPts val="100"/>
              </a:spcBef>
              <a:buClr>
                <a:schemeClr val="accent1"/>
              </a:buClr>
            </a:pPr>
            <a:r>
              <a:rPr lang="en-US" sz="1800" i="1" spc="-5" dirty="0">
                <a:solidFill>
                  <a:srgbClr val="FFFFFF"/>
                </a:solidFill>
                <a:cs typeface="Arial"/>
              </a:rPr>
              <a:t>Dolor sit amet</a:t>
            </a:r>
            <a:r>
              <a:rPr lang="en-US" sz="1800" i="1" dirty="0">
                <a:solidFill>
                  <a:srgbClr val="FFFFFF"/>
                </a:solidFill>
                <a:cs typeface="Arial"/>
              </a:rPr>
              <a:t>: </a:t>
            </a:r>
            <a:r>
              <a:rPr lang="en-US" sz="1800" b="1" i="1" spc="-5" dirty="0">
                <a:solidFill>
                  <a:schemeClr val="accent1"/>
                </a:solidFill>
                <a:cs typeface="Arial"/>
              </a:rPr>
              <a:t>6 – 9 months</a:t>
            </a:r>
          </a:p>
          <a:p>
            <a:pPr>
              <a:lnSpc>
                <a:spcPct val="125000"/>
              </a:lnSpc>
              <a:buClr>
                <a:schemeClr val="accent1"/>
              </a:buClr>
            </a:pPr>
            <a:r>
              <a:rPr lang="en-US" sz="1800" i="1" dirty="0">
                <a:solidFill>
                  <a:srgbClr val="FFFFFF"/>
                </a:solidFill>
                <a:cs typeface="Arial"/>
              </a:rPr>
              <a:t>Consectetur: </a:t>
            </a:r>
            <a:r>
              <a:rPr lang="en-US" sz="1800" b="1" i="1" spc="-5" dirty="0">
                <a:solidFill>
                  <a:schemeClr val="accent1"/>
                </a:solidFill>
                <a:cs typeface="Arial"/>
              </a:rPr>
              <a:t>9 – 12 months</a:t>
            </a:r>
          </a:p>
          <a:p>
            <a:pPr>
              <a:lnSpc>
                <a:spcPct val="125000"/>
              </a:lnSpc>
              <a:buClr>
                <a:schemeClr val="accent1"/>
              </a:buClr>
            </a:pPr>
            <a:r>
              <a:rPr lang="en-US" sz="1800" i="1" dirty="0">
                <a:solidFill>
                  <a:srgbClr val="FFFFFF"/>
                </a:solidFill>
                <a:cs typeface="Arial"/>
              </a:rPr>
              <a:t>Adipiscing: </a:t>
            </a:r>
            <a:r>
              <a:rPr lang="en-US" sz="1800" b="1" i="1" spc="-5" dirty="0">
                <a:solidFill>
                  <a:schemeClr val="accent1"/>
                </a:solidFill>
                <a:cs typeface="Arial"/>
              </a:rPr>
              <a:t>immediate</a:t>
            </a:r>
          </a:p>
          <a:p>
            <a:pPr>
              <a:lnSpc>
                <a:spcPct val="125000"/>
              </a:lnSpc>
              <a:buClr>
                <a:schemeClr val="accent1"/>
              </a:buClr>
            </a:pPr>
            <a:r>
              <a:rPr lang="en-US" sz="1800" i="1" dirty="0">
                <a:solidFill>
                  <a:srgbClr val="FFFFFF"/>
                </a:solidFill>
                <a:cs typeface="Arial"/>
              </a:rPr>
              <a:t>Etiam aliquet: </a:t>
            </a:r>
            <a:r>
              <a:rPr lang="en-US" sz="1800" b="1" i="1" spc="-5" dirty="0">
                <a:solidFill>
                  <a:schemeClr val="accent1"/>
                </a:solidFill>
                <a:cs typeface="Arial"/>
              </a:rPr>
              <a:t>depends</a:t>
            </a:r>
            <a:endParaRPr lang="en-US" sz="1800" i="1" dirty="0"/>
          </a:p>
        </p:txBody>
      </p:sp>
      <p:sp>
        <p:nvSpPr>
          <p:cNvPr id="8" name="Slide Number Placeholder 7">
            <a:extLst>
              <a:ext uri="{FF2B5EF4-FFF2-40B4-BE49-F238E27FC236}">
                <a16:creationId xmlns:a16="http://schemas.microsoft.com/office/drawing/2014/main" id="{68F7FB6B-EAC9-40F7-9522-61A8D53EFAF9}"/>
              </a:ext>
            </a:extLst>
          </p:cNvPr>
          <p:cNvSpPr>
            <a:spLocks noGrp="1"/>
          </p:cNvSpPr>
          <p:nvPr>
            <p:ph type="sldNum" sz="quarter" idx="12"/>
          </p:nvPr>
        </p:nvSpPr>
        <p:spPr/>
        <p:txBody>
          <a:bodyPr/>
          <a:lstStyle/>
          <a:p>
            <a:fld id="{82EE24B5-652C-4DB5-B7C3-B5BBEC1280B1}" type="slidenum">
              <a:rPr lang="en-US" smtClean="0"/>
              <a:t>15</a:t>
            </a:fld>
            <a:endParaRPr lang="en-US" dirty="0"/>
          </a:p>
        </p:txBody>
      </p:sp>
      <p:sp>
        <p:nvSpPr>
          <p:cNvPr id="9" name="object 5" descr="Beige rectangle">
            <a:extLst>
              <a:ext uri="{FF2B5EF4-FFF2-40B4-BE49-F238E27FC236}">
                <a16:creationId xmlns:a16="http://schemas.microsoft.com/office/drawing/2014/main" id="{890F7762-BD37-4D33-9F80-1DA07B5E172E}"/>
              </a:ext>
            </a:extLst>
          </p:cNvPr>
          <p:cNvSpPr/>
          <p:nvPr/>
        </p:nvSpPr>
        <p:spPr>
          <a:xfrm>
            <a:off x="915637" y="1346384"/>
            <a:ext cx="3672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3327019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760E-5794-42A9-8E56-3837F4FC7351}"/>
              </a:ext>
            </a:extLst>
          </p:cNvPr>
          <p:cNvSpPr>
            <a:spLocks noGrp="1"/>
          </p:cNvSpPr>
          <p:nvPr>
            <p:ph type="title"/>
          </p:nvPr>
        </p:nvSpPr>
        <p:spPr/>
        <p:txBody>
          <a:bodyPr/>
          <a:lstStyle/>
          <a:p>
            <a:r>
              <a:rPr lang="en-US" dirty="0"/>
              <a:t>SALES FORECAST</a:t>
            </a:r>
          </a:p>
        </p:txBody>
      </p:sp>
      <p:sp>
        <p:nvSpPr>
          <p:cNvPr id="3" name="Slide Number Placeholder 2">
            <a:extLst>
              <a:ext uri="{FF2B5EF4-FFF2-40B4-BE49-F238E27FC236}">
                <a16:creationId xmlns:a16="http://schemas.microsoft.com/office/drawing/2014/main" id="{C2351522-D6A9-4849-85EE-913E456DD3E6}"/>
              </a:ext>
            </a:extLst>
          </p:cNvPr>
          <p:cNvSpPr>
            <a:spLocks noGrp="1"/>
          </p:cNvSpPr>
          <p:nvPr>
            <p:ph type="sldNum" sz="quarter" idx="12"/>
          </p:nvPr>
        </p:nvSpPr>
        <p:spPr/>
        <p:txBody>
          <a:bodyPr/>
          <a:lstStyle/>
          <a:p>
            <a:fld id="{82EE24B5-652C-4DB5-B7C3-B5BBEC1280B1}" type="slidenum">
              <a:rPr lang="en-US" smtClean="0"/>
              <a:t>16</a:t>
            </a:fld>
            <a:endParaRPr lang="en-US" dirty="0"/>
          </a:p>
        </p:txBody>
      </p:sp>
      <p:graphicFrame>
        <p:nvGraphicFramePr>
          <p:cNvPr id="4" name="Content Placeholder 7" descr="Table">
            <a:extLst>
              <a:ext uri="{FF2B5EF4-FFF2-40B4-BE49-F238E27FC236}">
                <a16:creationId xmlns:a16="http://schemas.microsoft.com/office/drawing/2014/main" id="{E90E34E9-7D18-4CB9-B198-BB2D0AC695E4}"/>
              </a:ext>
            </a:extLst>
          </p:cNvPr>
          <p:cNvGraphicFramePr>
            <a:graphicFrameLocks/>
          </p:cNvGraphicFramePr>
          <p:nvPr>
            <p:extLst>
              <p:ext uri="{D42A27DB-BD31-4B8C-83A1-F6EECF244321}">
                <p14:modId xmlns:p14="http://schemas.microsoft.com/office/powerpoint/2010/main" val="4260350806"/>
              </p:ext>
            </p:extLst>
          </p:nvPr>
        </p:nvGraphicFramePr>
        <p:xfrm>
          <a:off x="1770186" y="1702055"/>
          <a:ext cx="7997703" cy="1483360"/>
        </p:xfrm>
        <a:graphic>
          <a:graphicData uri="http://schemas.openxmlformats.org/drawingml/2006/table">
            <a:tbl>
              <a:tblPr firstRow="1" bandRow="1">
                <a:tableStyleId>{5C22544A-7EE6-4342-B048-85BDC9FD1C3A}</a:tableStyleId>
              </a:tblPr>
              <a:tblGrid>
                <a:gridCol w="3278895">
                  <a:extLst>
                    <a:ext uri="{9D8B030D-6E8A-4147-A177-3AD203B41FA5}">
                      <a16:colId xmlns:a16="http://schemas.microsoft.com/office/drawing/2014/main" val="2120316286"/>
                    </a:ext>
                  </a:extLst>
                </a:gridCol>
                <a:gridCol w="1572936">
                  <a:extLst>
                    <a:ext uri="{9D8B030D-6E8A-4147-A177-3AD203B41FA5}">
                      <a16:colId xmlns:a16="http://schemas.microsoft.com/office/drawing/2014/main" val="3254578854"/>
                    </a:ext>
                  </a:extLst>
                </a:gridCol>
                <a:gridCol w="1572936">
                  <a:extLst>
                    <a:ext uri="{9D8B030D-6E8A-4147-A177-3AD203B41FA5}">
                      <a16:colId xmlns:a16="http://schemas.microsoft.com/office/drawing/2014/main" val="2480324120"/>
                    </a:ext>
                  </a:extLst>
                </a:gridCol>
                <a:gridCol w="1572936">
                  <a:extLst>
                    <a:ext uri="{9D8B030D-6E8A-4147-A177-3AD203B41FA5}">
                      <a16:colId xmlns:a16="http://schemas.microsoft.com/office/drawing/2014/main" val="3000376450"/>
                    </a:ext>
                  </a:extLst>
                </a:gridCol>
              </a:tblGrid>
              <a:tr h="370840">
                <a:tc>
                  <a:txBody>
                    <a:bodyPr/>
                    <a:lstStyle/>
                    <a:p>
                      <a:pPr marL="227965">
                        <a:lnSpc>
                          <a:spcPct val="100000"/>
                        </a:lnSpc>
                        <a:spcBef>
                          <a:spcPts val="785"/>
                        </a:spcBef>
                      </a:pPr>
                      <a:r>
                        <a:rPr sz="1400" b="1" dirty="0">
                          <a:solidFill>
                            <a:schemeClr val="bg2">
                              <a:lumMod val="20000"/>
                              <a:lumOff val="80000"/>
                            </a:schemeClr>
                          </a:solidFill>
                          <a:latin typeface="+mn-lt"/>
                          <a:cs typeface="Arial"/>
                        </a:rPr>
                        <a:t>3 YEAR SALES</a:t>
                      </a:r>
                      <a:r>
                        <a:rPr sz="1400" b="1" spc="-55" dirty="0">
                          <a:solidFill>
                            <a:schemeClr val="bg2">
                              <a:lumMod val="20000"/>
                              <a:lumOff val="80000"/>
                            </a:schemeClr>
                          </a:solidFill>
                          <a:latin typeface="+mn-lt"/>
                          <a:cs typeface="Arial"/>
                        </a:rPr>
                        <a:t> </a:t>
                      </a:r>
                      <a:r>
                        <a:rPr sz="1400" b="1" spc="-10" dirty="0">
                          <a:solidFill>
                            <a:schemeClr val="bg2">
                              <a:lumMod val="20000"/>
                              <a:lumOff val="80000"/>
                            </a:schemeClr>
                          </a:solidFill>
                          <a:latin typeface="+mn-lt"/>
                          <a:cs typeface="Arial"/>
                        </a:rPr>
                        <a:t>SUMMARY</a:t>
                      </a:r>
                      <a:endParaRPr sz="1400" dirty="0">
                        <a:solidFill>
                          <a:schemeClr val="bg2">
                            <a:lumMod val="20000"/>
                            <a:lumOff val="80000"/>
                          </a:schemeClr>
                        </a:solidFill>
                        <a:latin typeface="+mn-lt"/>
                        <a:cs typeface="Aria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350520">
                        <a:lnSpc>
                          <a:spcPct val="100000"/>
                        </a:lnSpc>
                        <a:spcBef>
                          <a:spcPts val="785"/>
                        </a:spcBef>
                      </a:pPr>
                      <a:r>
                        <a:rPr sz="1400" b="1" dirty="0">
                          <a:solidFill>
                            <a:schemeClr val="bg2">
                              <a:lumMod val="20000"/>
                              <a:lumOff val="80000"/>
                            </a:schemeClr>
                          </a:solidFill>
                          <a:latin typeface="+mn-lt"/>
                          <a:cs typeface="Arial"/>
                        </a:rPr>
                        <a:t>YR1</a:t>
                      </a:r>
                      <a:endParaRPr sz="1400" dirty="0">
                        <a:solidFill>
                          <a:schemeClr val="bg2">
                            <a:lumMod val="20000"/>
                            <a:lumOff val="80000"/>
                          </a:schemeClr>
                        </a:solidFill>
                        <a:latin typeface="+mn-lt"/>
                        <a:cs typeface="Aria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363220">
                        <a:lnSpc>
                          <a:spcPct val="100000"/>
                        </a:lnSpc>
                        <a:spcBef>
                          <a:spcPts val="785"/>
                        </a:spcBef>
                      </a:pPr>
                      <a:r>
                        <a:rPr sz="1400" b="1" dirty="0">
                          <a:solidFill>
                            <a:schemeClr val="bg2">
                              <a:lumMod val="20000"/>
                              <a:lumOff val="80000"/>
                            </a:schemeClr>
                          </a:solidFill>
                          <a:latin typeface="+mn-lt"/>
                          <a:cs typeface="Arial"/>
                        </a:rPr>
                        <a:t>YR2</a:t>
                      </a:r>
                      <a:endParaRPr sz="1400" dirty="0">
                        <a:solidFill>
                          <a:schemeClr val="bg2">
                            <a:lumMod val="20000"/>
                            <a:lumOff val="80000"/>
                          </a:schemeClr>
                        </a:solidFill>
                        <a:latin typeface="+mn-lt"/>
                        <a:cs typeface="Aria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367665">
                        <a:lnSpc>
                          <a:spcPct val="100000"/>
                        </a:lnSpc>
                        <a:spcBef>
                          <a:spcPts val="785"/>
                        </a:spcBef>
                      </a:pPr>
                      <a:r>
                        <a:rPr sz="1400" b="1" dirty="0">
                          <a:solidFill>
                            <a:schemeClr val="bg2">
                              <a:lumMod val="20000"/>
                              <a:lumOff val="80000"/>
                            </a:schemeClr>
                          </a:solidFill>
                          <a:latin typeface="+mn-lt"/>
                          <a:cs typeface="Arial"/>
                        </a:rPr>
                        <a:t>YR3</a:t>
                      </a:r>
                      <a:endParaRPr sz="1400" dirty="0">
                        <a:solidFill>
                          <a:schemeClr val="bg2">
                            <a:lumMod val="20000"/>
                            <a:lumOff val="80000"/>
                          </a:schemeClr>
                        </a:solidFill>
                        <a:latin typeface="+mn-lt"/>
                        <a:cs typeface="Aria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382104278"/>
                  </a:ext>
                </a:extLst>
              </a:tr>
              <a:tr h="370840">
                <a:tc>
                  <a:txBody>
                    <a:bodyPr/>
                    <a:lstStyle/>
                    <a:p>
                      <a:pPr marL="227965">
                        <a:lnSpc>
                          <a:spcPct val="100000"/>
                        </a:lnSpc>
                        <a:spcBef>
                          <a:spcPts val="415"/>
                        </a:spcBef>
                      </a:pPr>
                      <a:r>
                        <a:rPr sz="1200" spc="-30" dirty="0">
                          <a:solidFill>
                            <a:schemeClr val="tx2">
                              <a:alpha val="70000"/>
                            </a:schemeClr>
                          </a:solidFill>
                          <a:latin typeface="+mn-lt"/>
                          <a:cs typeface="Arial"/>
                        </a:rPr>
                        <a:t>Total</a:t>
                      </a:r>
                      <a:r>
                        <a:rPr sz="1200" spc="-10" dirty="0">
                          <a:solidFill>
                            <a:schemeClr val="tx2">
                              <a:alpha val="70000"/>
                            </a:schemeClr>
                          </a:solidFill>
                          <a:latin typeface="+mn-lt"/>
                          <a:cs typeface="Arial"/>
                        </a:rPr>
                        <a:t> </a:t>
                      </a:r>
                      <a:r>
                        <a:rPr sz="1200" dirty="0">
                          <a:solidFill>
                            <a:schemeClr val="tx2">
                              <a:alpha val="70000"/>
                            </a:schemeClr>
                          </a:solidFill>
                          <a:latin typeface="+mn-lt"/>
                          <a:cs typeface="Arial"/>
                        </a:rPr>
                        <a:t>Sales</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350520">
                        <a:lnSpc>
                          <a:spcPct val="100000"/>
                        </a:lnSpc>
                        <a:spcBef>
                          <a:spcPts val="415"/>
                        </a:spcBef>
                      </a:pPr>
                      <a:r>
                        <a:rPr sz="1200" spc="-5" dirty="0">
                          <a:solidFill>
                            <a:schemeClr val="tx2">
                              <a:alpha val="70000"/>
                            </a:schemeClr>
                          </a:solidFill>
                          <a:latin typeface="+mn-lt"/>
                          <a:cs typeface="Arial"/>
                        </a:rPr>
                        <a:t>$300,000</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363220">
                        <a:lnSpc>
                          <a:spcPct val="100000"/>
                        </a:lnSpc>
                        <a:spcBef>
                          <a:spcPts val="415"/>
                        </a:spcBef>
                      </a:pPr>
                      <a:r>
                        <a:rPr sz="1200" spc="-5" dirty="0">
                          <a:solidFill>
                            <a:schemeClr val="tx2">
                              <a:alpha val="70000"/>
                            </a:schemeClr>
                          </a:solidFill>
                          <a:latin typeface="+mn-lt"/>
                          <a:cs typeface="Arial"/>
                        </a:rPr>
                        <a:t>$400,000</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367665">
                        <a:lnSpc>
                          <a:spcPct val="100000"/>
                        </a:lnSpc>
                        <a:spcBef>
                          <a:spcPts val="415"/>
                        </a:spcBef>
                      </a:pPr>
                      <a:r>
                        <a:rPr sz="1200" spc="-5" dirty="0">
                          <a:solidFill>
                            <a:schemeClr val="tx2">
                              <a:alpha val="70000"/>
                            </a:schemeClr>
                          </a:solidFill>
                          <a:latin typeface="+mn-lt"/>
                          <a:cs typeface="Arial"/>
                        </a:rPr>
                        <a:t>$500,000</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11273019"/>
                  </a:ext>
                </a:extLst>
              </a:tr>
              <a:tr h="370840">
                <a:tc>
                  <a:txBody>
                    <a:bodyPr/>
                    <a:lstStyle/>
                    <a:p>
                      <a:pPr marL="227965">
                        <a:lnSpc>
                          <a:spcPct val="100000"/>
                        </a:lnSpc>
                        <a:spcBef>
                          <a:spcPts val="370"/>
                        </a:spcBef>
                      </a:pPr>
                      <a:r>
                        <a:rPr sz="1200" spc="-5" dirty="0">
                          <a:solidFill>
                            <a:schemeClr val="tx2">
                              <a:alpha val="70000"/>
                            </a:schemeClr>
                          </a:solidFill>
                          <a:latin typeface="+mn-lt"/>
                          <a:cs typeface="Arial"/>
                        </a:rPr>
                        <a:t>Average </a:t>
                      </a:r>
                      <a:r>
                        <a:rPr sz="1200" dirty="0">
                          <a:solidFill>
                            <a:schemeClr val="tx2">
                              <a:alpha val="70000"/>
                            </a:schemeClr>
                          </a:solidFill>
                          <a:latin typeface="+mn-lt"/>
                          <a:cs typeface="Arial"/>
                        </a:rPr>
                        <a:t>%</a:t>
                      </a:r>
                      <a:r>
                        <a:rPr sz="1200" spc="-10" dirty="0">
                          <a:solidFill>
                            <a:schemeClr val="tx2">
                              <a:alpha val="70000"/>
                            </a:schemeClr>
                          </a:solidFill>
                          <a:latin typeface="+mn-lt"/>
                          <a:cs typeface="Arial"/>
                        </a:rPr>
                        <a:t> </a:t>
                      </a:r>
                      <a:r>
                        <a:rPr sz="1200" spc="-5" dirty="0">
                          <a:solidFill>
                            <a:schemeClr val="tx2">
                              <a:alpha val="70000"/>
                            </a:schemeClr>
                          </a:solidFill>
                          <a:latin typeface="+mn-lt"/>
                          <a:cs typeface="Arial"/>
                        </a:rPr>
                        <a:t>Commission</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350520">
                        <a:lnSpc>
                          <a:spcPct val="100000"/>
                        </a:lnSpc>
                        <a:spcBef>
                          <a:spcPts val="370"/>
                        </a:spcBef>
                      </a:pPr>
                      <a:r>
                        <a:rPr sz="1200" spc="-5" dirty="0">
                          <a:solidFill>
                            <a:schemeClr val="tx2">
                              <a:alpha val="70000"/>
                            </a:schemeClr>
                          </a:solidFill>
                          <a:latin typeface="+mn-lt"/>
                          <a:cs typeface="Arial"/>
                        </a:rPr>
                        <a:t>12%</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363220">
                        <a:lnSpc>
                          <a:spcPct val="100000"/>
                        </a:lnSpc>
                        <a:spcBef>
                          <a:spcPts val="370"/>
                        </a:spcBef>
                      </a:pPr>
                      <a:r>
                        <a:rPr sz="1200" spc="-5" dirty="0">
                          <a:solidFill>
                            <a:schemeClr val="tx2">
                              <a:alpha val="70000"/>
                            </a:schemeClr>
                          </a:solidFill>
                          <a:latin typeface="+mn-lt"/>
                          <a:cs typeface="Arial"/>
                        </a:rPr>
                        <a:t>12%</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367665">
                        <a:lnSpc>
                          <a:spcPct val="100000"/>
                        </a:lnSpc>
                        <a:spcBef>
                          <a:spcPts val="370"/>
                        </a:spcBef>
                      </a:pPr>
                      <a:r>
                        <a:rPr sz="1200" spc="-5" dirty="0">
                          <a:solidFill>
                            <a:schemeClr val="tx2">
                              <a:alpha val="70000"/>
                            </a:schemeClr>
                          </a:solidFill>
                          <a:latin typeface="+mn-lt"/>
                          <a:cs typeface="Arial"/>
                        </a:rPr>
                        <a:t>12%</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3928045"/>
                  </a:ext>
                </a:extLst>
              </a:tr>
              <a:tr h="370840">
                <a:tc>
                  <a:txBody>
                    <a:bodyPr/>
                    <a:lstStyle/>
                    <a:p>
                      <a:pPr marL="227965">
                        <a:lnSpc>
                          <a:spcPct val="100000"/>
                        </a:lnSpc>
                        <a:spcBef>
                          <a:spcPts val="370"/>
                        </a:spcBef>
                      </a:pPr>
                      <a:r>
                        <a:rPr sz="1200" b="1" spc="-5" dirty="0">
                          <a:solidFill>
                            <a:schemeClr val="tx2">
                              <a:alpha val="70000"/>
                            </a:schemeClr>
                          </a:solidFill>
                          <a:latin typeface="+mn-lt"/>
                          <a:cs typeface="Arial"/>
                        </a:rPr>
                        <a:t>NET</a:t>
                      </a:r>
                      <a:r>
                        <a:rPr sz="1200" b="1" spc="-10" dirty="0">
                          <a:solidFill>
                            <a:schemeClr val="tx2">
                              <a:alpha val="70000"/>
                            </a:schemeClr>
                          </a:solidFill>
                          <a:latin typeface="+mn-lt"/>
                          <a:cs typeface="Arial"/>
                        </a:rPr>
                        <a:t> </a:t>
                      </a:r>
                      <a:r>
                        <a:rPr sz="1200" b="1" dirty="0">
                          <a:solidFill>
                            <a:schemeClr val="tx2">
                              <a:alpha val="70000"/>
                            </a:schemeClr>
                          </a:solidFill>
                          <a:latin typeface="+mn-lt"/>
                          <a:cs typeface="Arial"/>
                        </a:rPr>
                        <a:t>PROFIT</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350520">
                        <a:lnSpc>
                          <a:spcPct val="100000"/>
                        </a:lnSpc>
                        <a:spcBef>
                          <a:spcPts val="370"/>
                        </a:spcBef>
                      </a:pPr>
                      <a:r>
                        <a:rPr sz="1200" b="1" spc="-5" dirty="0">
                          <a:solidFill>
                            <a:schemeClr val="tx2">
                              <a:alpha val="70000"/>
                            </a:schemeClr>
                          </a:solidFill>
                          <a:latin typeface="+mn-lt"/>
                          <a:cs typeface="Arial"/>
                        </a:rPr>
                        <a:t>$36,000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363220">
                        <a:lnSpc>
                          <a:spcPct val="100000"/>
                        </a:lnSpc>
                        <a:spcBef>
                          <a:spcPts val="370"/>
                        </a:spcBef>
                      </a:pPr>
                      <a:r>
                        <a:rPr sz="1200" b="1" spc="-5" dirty="0">
                          <a:solidFill>
                            <a:schemeClr val="tx2">
                              <a:alpha val="70000"/>
                            </a:schemeClr>
                          </a:solidFill>
                          <a:latin typeface="+mn-lt"/>
                          <a:cs typeface="Arial"/>
                        </a:rPr>
                        <a:t>$48,000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367665">
                        <a:lnSpc>
                          <a:spcPct val="100000"/>
                        </a:lnSpc>
                        <a:spcBef>
                          <a:spcPts val="370"/>
                        </a:spcBef>
                      </a:pPr>
                      <a:r>
                        <a:rPr sz="1200" b="1" spc="-5" dirty="0">
                          <a:solidFill>
                            <a:schemeClr val="tx2">
                              <a:alpha val="70000"/>
                            </a:schemeClr>
                          </a:solidFill>
                          <a:latin typeface="+mn-lt"/>
                          <a:cs typeface="Arial"/>
                        </a:rPr>
                        <a:t>$60,000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808066630"/>
                  </a:ext>
                </a:extLst>
              </a:tr>
            </a:tbl>
          </a:graphicData>
        </a:graphic>
      </p:graphicFrame>
      <p:graphicFrame>
        <p:nvGraphicFramePr>
          <p:cNvPr id="5" name="Content Placeholder 10" descr="Chart">
            <a:extLst>
              <a:ext uri="{FF2B5EF4-FFF2-40B4-BE49-F238E27FC236}">
                <a16:creationId xmlns:a16="http://schemas.microsoft.com/office/drawing/2014/main" id="{33BB317E-E302-4E8A-84B6-84B049BCD1C7}"/>
              </a:ext>
            </a:extLst>
          </p:cNvPr>
          <p:cNvGraphicFramePr>
            <a:graphicFrameLocks/>
          </p:cNvGraphicFramePr>
          <p:nvPr>
            <p:extLst>
              <p:ext uri="{D42A27DB-BD31-4B8C-83A1-F6EECF244321}">
                <p14:modId xmlns:p14="http://schemas.microsoft.com/office/powerpoint/2010/main" val="967771629"/>
              </p:ext>
            </p:extLst>
          </p:nvPr>
        </p:nvGraphicFramePr>
        <p:xfrm>
          <a:off x="1685778" y="3500438"/>
          <a:ext cx="8189742" cy="2736000"/>
        </p:xfrm>
        <a:graphic>
          <a:graphicData uri="http://schemas.openxmlformats.org/drawingml/2006/chart">
            <c:chart xmlns:c="http://schemas.openxmlformats.org/drawingml/2006/chart" xmlns:r="http://schemas.openxmlformats.org/officeDocument/2006/relationships" r:id="rId3"/>
          </a:graphicData>
        </a:graphic>
      </p:graphicFrame>
      <p:sp>
        <p:nvSpPr>
          <p:cNvPr id="6" name="object 18" descr="Beige rectangle">
            <a:extLst>
              <a:ext uri="{FF2B5EF4-FFF2-40B4-BE49-F238E27FC236}">
                <a16:creationId xmlns:a16="http://schemas.microsoft.com/office/drawing/2014/main" id="{7593E25A-C238-4F4D-B05B-996628D42B7D}"/>
              </a:ext>
            </a:extLst>
          </p:cNvPr>
          <p:cNvSpPr/>
          <p:nvPr/>
        </p:nvSpPr>
        <p:spPr>
          <a:xfrm>
            <a:off x="927187" y="1346810"/>
            <a:ext cx="3744000" cy="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339509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 name="Picture Placeholder 46" descr="People discuss something">
            <a:extLst>
              <a:ext uri="{FF2B5EF4-FFF2-40B4-BE49-F238E27FC236}">
                <a16:creationId xmlns:a16="http://schemas.microsoft.com/office/drawing/2014/main" id="{0FD54BB1-BA8F-46B1-AE35-C73B73A48218}"/>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0" y="1350"/>
            <a:ext cx="12189599" cy="6856649"/>
          </a:xfrm>
        </p:spPr>
      </p:pic>
      <p:sp>
        <p:nvSpPr>
          <p:cNvPr id="35" name="object 3" descr="Blue rectangle">
            <a:extLst>
              <a:ext uri="{FF2B5EF4-FFF2-40B4-BE49-F238E27FC236}">
                <a16:creationId xmlns:a16="http://schemas.microsoft.com/office/drawing/2014/main" id="{9206F938-D64B-410D-BE2D-847D78F81E42}"/>
              </a:ext>
            </a:extLst>
          </p:cNvPr>
          <p:cNvSpPr/>
          <p:nvPr/>
        </p:nvSpPr>
        <p:spPr>
          <a:xfrm>
            <a:off x="3600" y="0"/>
            <a:ext cx="121884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48" name="Oval 47" descr="Beige oval">
            <a:extLst>
              <a:ext uri="{FF2B5EF4-FFF2-40B4-BE49-F238E27FC236}">
                <a16:creationId xmlns:a16="http://schemas.microsoft.com/office/drawing/2014/main" id="{7799BEE8-A94D-443E-9846-2D1F32C5794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descr="Blue rectangle">
            <a:extLst>
              <a:ext uri="{FF2B5EF4-FFF2-40B4-BE49-F238E27FC236}">
                <a16:creationId xmlns:a16="http://schemas.microsoft.com/office/drawing/2014/main" id="{B743B096-6BB3-4330-9D5B-22EEBAF87BEE}"/>
              </a:ext>
            </a:extLst>
          </p:cNvPr>
          <p:cNvSpPr/>
          <p:nvPr/>
        </p:nvSpPr>
        <p:spPr>
          <a:xfrm>
            <a:off x="0" y="2770632"/>
            <a:ext cx="12192000" cy="1316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descr="Blue circle">
            <a:extLst>
              <a:ext uri="{FF2B5EF4-FFF2-40B4-BE49-F238E27FC236}">
                <a16:creationId xmlns:a16="http://schemas.microsoft.com/office/drawing/2014/main" id="{48354ED0-9392-4301-B2D6-A5335876F77D}"/>
              </a:ext>
            </a:extLst>
          </p:cNvPr>
          <p:cNvSpPr/>
          <p:nvPr/>
        </p:nvSpPr>
        <p:spPr>
          <a:xfrm>
            <a:off x="1557528" y="2004364"/>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descr="Blue circle">
            <a:extLst>
              <a:ext uri="{FF2B5EF4-FFF2-40B4-BE49-F238E27FC236}">
                <a16:creationId xmlns:a16="http://schemas.microsoft.com/office/drawing/2014/main" id="{0AD89AAC-7A26-4BF6-8BF7-D301C467BE24}"/>
              </a:ext>
            </a:extLst>
          </p:cNvPr>
          <p:cNvSpPr/>
          <p:nvPr/>
        </p:nvSpPr>
        <p:spPr>
          <a:xfrm>
            <a:off x="7790688" y="1981199"/>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1CE755E-A3DE-48FA-953D-4B2CFF013E30}"/>
              </a:ext>
            </a:extLst>
          </p:cNvPr>
          <p:cNvSpPr>
            <a:spLocks noGrp="1"/>
          </p:cNvSpPr>
          <p:nvPr>
            <p:ph type="sldNum" sz="quarter" idx="12"/>
          </p:nvPr>
        </p:nvSpPr>
        <p:spPr/>
        <p:txBody>
          <a:bodyPr/>
          <a:lstStyle/>
          <a:p>
            <a:fld id="{82EE24B5-652C-4DB5-B7C3-B5BBEC1280B1}" type="slidenum">
              <a:rPr lang="en-US" smtClean="0"/>
              <a:t>17</a:t>
            </a:fld>
            <a:endParaRPr lang="en-US" dirty="0"/>
          </a:p>
        </p:txBody>
      </p:sp>
      <p:sp>
        <p:nvSpPr>
          <p:cNvPr id="4" name="Title 3">
            <a:extLst>
              <a:ext uri="{FF2B5EF4-FFF2-40B4-BE49-F238E27FC236}">
                <a16:creationId xmlns:a16="http://schemas.microsoft.com/office/drawing/2014/main" id="{0558CBCC-46BE-4654-9B01-07B35CF17C32}"/>
              </a:ext>
            </a:extLst>
          </p:cNvPr>
          <p:cNvSpPr>
            <a:spLocks noGrp="1"/>
          </p:cNvSpPr>
          <p:nvPr>
            <p:ph type="title"/>
          </p:nvPr>
        </p:nvSpPr>
        <p:spPr bwMode="ltGray"/>
        <p:txBody>
          <a:bodyPr/>
          <a:lstStyle/>
          <a:p>
            <a:r>
              <a:rPr lang="en-US" dirty="0">
                <a:solidFill>
                  <a:schemeClr val="bg1"/>
                </a:solidFill>
              </a:rPr>
              <a:t>THE TEAM</a:t>
            </a:r>
          </a:p>
        </p:txBody>
      </p:sp>
      <p:sp>
        <p:nvSpPr>
          <p:cNvPr id="42" name="Text Placeholder 41">
            <a:extLst>
              <a:ext uri="{FF2B5EF4-FFF2-40B4-BE49-F238E27FC236}">
                <a16:creationId xmlns:a16="http://schemas.microsoft.com/office/drawing/2014/main" id="{D70BF709-D6E1-4AFF-A538-E9F7D1A452C2}"/>
              </a:ext>
            </a:extLst>
          </p:cNvPr>
          <p:cNvSpPr>
            <a:spLocks noGrp="1"/>
          </p:cNvSpPr>
          <p:nvPr>
            <p:ph type="body" sz="quarter" idx="19"/>
          </p:nvPr>
        </p:nvSpPr>
        <p:spPr bwMode="white"/>
        <p:txBody>
          <a:bodyPr>
            <a:normAutofit/>
          </a:bodyPr>
          <a:lstStyle/>
          <a:p>
            <a:pPr>
              <a:lnSpc>
                <a:spcPct val="100000"/>
              </a:lnSpc>
              <a:spcBef>
                <a:spcPts val="0"/>
              </a:spcBef>
            </a:pPr>
            <a:r>
              <a:rPr lang="en-US" dirty="0"/>
              <a:t>August Bergquist</a:t>
            </a:r>
          </a:p>
          <a:p>
            <a:pPr>
              <a:lnSpc>
                <a:spcPct val="100000"/>
              </a:lnSpc>
              <a:spcBef>
                <a:spcPts val="0"/>
              </a:spcBef>
            </a:pPr>
            <a:r>
              <a:rPr lang="en-US" sz="1600" i="1" dirty="0">
                <a:solidFill>
                  <a:schemeClr val="bg2"/>
                </a:solidFill>
                <a:latin typeface="+mn-lt"/>
              </a:rPr>
              <a:t>Manager</a:t>
            </a:r>
          </a:p>
        </p:txBody>
      </p:sp>
      <p:sp>
        <p:nvSpPr>
          <p:cNvPr id="43" name="Text Placeholder 42">
            <a:extLst>
              <a:ext uri="{FF2B5EF4-FFF2-40B4-BE49-F238E27FC236}">
                <a16:creationId xmlns:a16="http://schemas.microsoft.com/office/drawing/2014/main" id="{8CE3A891-B3D6-4B07-A0B9-8F86A9EE5882}"/>
              </a:ext>
            </a:extLst>
          </p:cNvPr>
          <p:cNvSpPr>
            <a:spLocks noGrp="1"/>
          </p:cNvSpPr>
          <p:nvPr>
            <p:ph type="body" sz="quarter" idx="20"/>
          </p:nvPr>
        </p:nvSpPr>
        <p:spPr bwMode="white">
          <a:xfrm>
            <a:off x="4745831" y="5628583"/>
            <a:ext cx="2700338" cy="738187"/>
          </a:xfrm>
        </p:spPr>
        <p:txBody>
          <a:bodyPr/>
          <a:lstStyle/>
          <a:p>
            <a:pPr>
              <a:lnSpc>
                <a:spcPct val="100000"/>
              </a:lnSpc>
              <a:spcBef>
                <a:spcPts val="0"/>
              </a:spcBef>
            </a:pPr>
            <a:r>
              <a:rPr lang="en-US" dirty="0"/>
              <a:t>Victoria Lindqvist</a:t>
            </a:r>
          </a:p>
          <a:p>
            <a:pPr>
              <a:lnSpc>
                <a:spcPct val="100000"/>
              </a:lnSpc>
              <a:spcBef>
                <a:spcPts val="0"/>
              </a:spcBef>
            </a:pPr>
            <a:r>
              <a:rPr lang="en-US" sz="1600" i="1" dirty="0">
                <a:solidFill>
                  <a:schemeClr val="bg2"/>
                </a:solidFill>
                <a:latin typeface="+mn-lt"/>
              </a:rPr>
              <a:t>Owner</a:t>
            </a:r>
          </a:p>
        </p:txBody>
      </p:sp>
      <p:sp>
        <p:nvSpPr>
          <p:cNvPr id="44" name="Text Placeholder 43">
            <a:extLst>
              <a:ext uri="{FF2B5EF4-FFF2-40B4-BE49-F238E27FC236}">
                <a16:creationId xmlns:a16="http://schemas.microsoft.com/office/drawing/2014/main" id="{C7D8CB18-31C2-421A-B086-BCC239E2F5A9}"/>
              </a:ext>
            </a:extLst>
          </p:cNvPr>
          <p:cNvSpPr>
            <a:spLocks noGrp="1"/>
          </p:cNvSpPr>
          <p:nvPr>
            <p:ph type="body" sz="quarter" idx="21"/>
          </p:nvPr>
        </p:nvSpPr>
        <p:spPr bwMode="white"/>
        <p:txBody>
          <a:bodyPr/>
          <a:lstStyle/>
          <a:p>
            <a:pPr>
              <a:lnSpc>
                <a:spcPct val="100000"/>
              </a:lnSpc>
              <a:spcBef>
                <a:spcPts val="0"/>
              </a:spcBef>
            </a:pPr>
            <a:r>
              <a:rPr lang="en-US" dirty="0"/>
              <a:t>Allan Matson</a:t>
            </a:r>
          </a:p>
          <a:p>
            <a:pPr>
              <a:lnSpc>
                <a:spcPct val="100000"/>
              </a:lnSpc>
              <a:spcBef>
                <a:spcPts val="0"/>
              </a:spcBef>
            </a:pPr>
            <a:r>
              <a:rPr lang="en-US" sz="1600" i="1" dirty="0">
                <a:solidFill>
                  <a:schemeClr val="bg2"/>
                </a:solidFill>
                <a:latin typeface="+mn-lt"/>
              </a:rPr>
              <a:t>Key employee</a:t>
            </a:r>
          </a:p>
        </p:txBody>
      </p:sp>
      <p:sp>
        <p:nvSpPr>
          <p:cNvPr id="49" name="object 6" descr="Beige rectangle">
            <a:extLst>
              <a:ext uri="{FF2B5EF4-FFF2-40B4-BE49-F238E27FC236}">
                <a16:creationId xmlns:a16="http://schemas.microsoft.com/office/drawing/2014/main" id="{E67B2D0F-2920-4165-BC82-05237362DABB}"/>
              </a:ext>
            </a:extLst>
          </p:cNvPr>
          <p:cNvSpPr/>
          <p:nvPr/>
        </p:nvSpPr>
        <p:spPr bwMode="ltGray">
          <a:xfrm>
            <a:off x="957251" y="1352776"/>
            <a:ext cx="2124000" cy="0"/>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endParaRPr lang="en-US" dirty="0"/>
          </a:p>
        </p:txBody>
      </p:sp>
      <p:pic>
        <p:nvPicPr>
          <p:cNvPr id="53" name="Picture Placeholder 52" descr="A man">
            <a:extLst>
              <a:ext uri="{FF2B5EF4-FFF2-40B4-BE49-F238E27FC236}">
                <a16:creationId xmlns:a16="http://schemas.microsoft.com/office/drawing/2014/main" id="{4F21771F-9679-4088-A72C-1BE0AC04B6BE}"/>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61" name="Picture Placeholder 60" descr="A man">
            <a:extLst>
              <a:ext uri="{FF2B5EF4-FFF2-40B4-BE49-F238E27FC236}">
                <a16:creationId xmlns:a16="http://schemas.microsoft.com/office/drawing/2014/main" id="{FF5F0811-386E-4C21-BC9F-29D6AEEA7A21}"/>
              </a:ext>
            </a:extLst>
          </p:cNvPr>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a:stretch>
            <a:fillRect/>
          </a:stretch>
        </p:blipFill>
        <p:spPr>
          <a:xfrm>
            <a:off x="8005572" y="2196083"/>
            <a:ext cx="2414016" cy="2414016"/>
          </a:xfrm>
        </p:spPr>
      </p:pic>
      <p:sp>
        <p:nvSpPr>
          <p:cNvPr id="29" name="Oval 28" descr="Beige circle">
            <a:extLst>
              <a:ext uri="{FF2B5EF4-FFF2-40B4-BE49-F238E27FC236}">
                <a16:creationId xmlns:a16="http://schemas.microsoft.com/office/drawing/2014/main" id="{23AE393F-46ED-4451-AACA-7EC20B0EE16F}"/>
              </a:ext>
            </a:extLst>
          </p:cNvPr>
          <p:cNvSpPr/>
          <p:nvPr/>
        </p:nvSpPr>
        <p:spPr>
          <a:xfrm>
            <a:off x="4111752" y="1544325"/>
            <a:ext cx="3968496" cy="396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Placeholder 56" descr="A woman">
            <a:extLst>
              <a:ext uri="{FF2B5EF4-FFF2-40B4-BE49-F238E27FC236}">
                <a16:creationId xmlns:a16="http://schemas.microsoft.com/office/drawing/2014/main" id="{097D4C55-25B9-4F31-8D16-7968DEF76582}"/>
              </a:ext>
            </a:extLst>
          </p:cNvPr>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065904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5B371-F992-4547-B936-23F16F4488DA}"/>
              </a:ext>
            </a:extLst>
          </p:cNvPr>
          <p:cNvSpPr>
            <a:spLocks noGrp="1"/>
          </p:cNvSpPr>
          <p:nvPr>
            <p:ph type="title"/>
          </p:nvPr>
        </p:nvSpPr>
        <p:spPr>
          <a:xfrm>
            <a:off x="799444" y="417362"/>
            <a:ext cx="3932237" cy="1302111"/>
          </a:xfrm>
        </p:spPr>
        <p:txBody>
          <a:bodyPr/>
          <a:lstStyle/>
          <a:p>
            <a:r>
              <a:rPr lang="en-US" dirty="0"/>
              <a:t>MAJOR</a:t>
            </a:r>
            <a:br>
              <a:rPr lang="en-US" dirty="0"/>
            </a:br>
            <a:r>
              <a:rPr lang="en-US" dirty="0"/>
              <a:t>COMPETITORS</a:t>
            </a:r>
          </a:p>
        </p:txBody>
      </p:sp>
      <p:sp>
        <p:nvSpPr>
          <p:cNvPr id="3" name="Text Placeholder 2">
            <a:extLst>
              <a:ext uri="{FF2B5EF4-FFF2-40B4-BE49-F238E27FC236}">
                <a16:creationId xmlns:a16="http://schemas.microsoft.com/office/drawing/2014/main" id="{C6B07B54-E3ED-4BBF-91BB-9F611C440199}"/>
              </a:ext>
            </a:extLst>
          </p:cNvPr>
          <p:cNvSpPr>
            <a:spLocks noGrp="1"/>
          </p:cNvSpPr>
          <p:nvPr>
            <p:ph type="body" sz="half" idx="2"/>
          </p:nvPr>
        </p:nvSpPr>
        <p:spPr bwMode="ltGray">
          <a:xfrm>
            <a:off x="7055714" y="1769168"/>
            <a:ext cx="4531709" cy="1431234"/>
          </a:xfrm>
        </p:spPr>
        <p:txBody>
          <a:bodyPr>
            <a:normAutofit/>
          </a:bodyPr>
          <a:lstStyle/>
          <a:p>
            <a:pPr>
              <a:lnSpc>
                <a:spcPct val="110000"/>
              </a:lnSpc>
              <a:spcBef>
                <a:spcPts val="425"/>
              </a:spcBef>
            </a:pPr>
            <a:r>
              <a:rPr lang="en-US" sz="2200" b="1" dirty="0">
                <a:solidFill>
                  <a:schemeClr val="bg1"/>
                </a:solidFill>
                <a:latin typeface="+mj-lt"/>
              </a:rPr>
              <a:t>Home Based</a:t>
            </a:r>
          </a:p>
          <a:p>
            <a:pPr marR="417195">
              <a:lnSpc>
                <a:spcPct val="107100"/>
              </a:lnSpc>
              <a:spcBef>
                <a:spcPts val="0"/>
              </a:spcBef>
              <a:spcAft>
                <a:spcPts val="1000"/>
              </a:spcAft>
            </a:pPr>
            <a:r>
              <a:rPr lang="en-US" sz="1500" i="1" spc="-15" dirty="0">
                <a:solidFill>
                  <a:schemeClr val="bg2">
                    <a:lumMod val="20000"/>
                    <a:lumOff val="80000"/>
                  </a:schemeClr>
                </a:solidFill>
                <a:cs typeface="Arial"/>
              </a:rPr>
              <a:t>Lorem ipsum dolor sit amet, consectetur adipiscing elit. Etiam aliquet eu mi quis lacinia. </a:t>
            </a:r>
          </a:p>
        </p:txBody>
      </p:sp>
      <p:sp>
        <p:nvSpPr>
          <p:cNvPr id="4" name="Slide Number Placeholder 3">
            <a:extLst>
              <a:ext uri="{FF2B5EF4-FFF2-40B4-BE49-F238E27FC236}">
                <a16:creationId xmlns:a16="http://schemas.microsoft.com/office/drawing/2014/main" id="{DEC89DD8-AB5B-4556-B381-45F1AC0706EB}"/>
              </a:ext>
            </a:extLst>
          </p:cNvPr>
          <p:cNvSpPr>
            <a:spLocks noGrp="1"/>
          </p:cNvSpPr>
          <p:nvPr>
            <p:ph type="sldNum" sz="quarter" idx="12"/>
          </p:nvPr>
        </p:nvSpPr>
        <p:spPr/>
        <p:txBody>
          <a:bodyPr/>
          <a:lstStyle/>
          <a:p>
            <a:fld id="{82EE24B5-652C-4DB5-B7C3-B5BBEC1280B1}" type="slidenum">
              <a:rPr lang="en-US" smtClean="0"/>
              <a:t>18</a:t>
            </a:fld>
            <a:endParaRPr lang="en-US" dirty="0"/>
          </a:p>
        </p:txBody>
      </p:sp>
      <p:pic>
        <p:nvPicPr>
          <p:cNvPr id="7" name="Picture Placeholder 6" descr="Two men look at laptop">
            <a:extLst>
              <a:ext uri="{FF2B5EF4-FFF2-40B4-BE49-F238E27FC236}">
                <a16:creationId xmlns:a16="http://schemas.microsoft.com/office/drawing/2014/main" id="{2CD8DFC9-E679-43B6-94BA-67756E397A1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7252" y="2781223"/>
            <a:ext cx="6024983" cy="2736901"/>
          </a:xfrm>
        </p:spPr>
      </p:pic>
      <p:pic>
        <p:nvPicPr>
          <p:cNvPr id="15" name="Picture Placeholder 14" descr="Check icon">
            <a:extLst>
              <a:ext uri="{FF2B5EF4-FFF2-40B4-BE49-F238E27FC236}">
                <a16:creationId xmlns:a16="http://schemas.microsoft.com/office/drawing/2014/main" id="{2BB6FD49-92B0-4DC9-AC1D-17947DECCCB8}"/>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a:fillRect/>
          </a:stretch>
        </p:blipFill>
        <p:spPr bwMode="ltGray">
          <a:xfrm>
            <a:off x="6481239" y="1713834"/>
            <a:ext cx="576000" cy="576000"/>
          </a:xfrm>
        </p:spPr>
      </p:pic>
      <p:pic>
        <p:nvPicPr>
          <p:cNvPr id="17" name="Picture Placeholder 16" descr="Check icon">
            <a:extLst>
              <a:ext uri="{FF2B5EF4-FFF2-40B4-BE49-F238E27FC236}">
                <a16:creationId xmlns:a16="http://schemas.microsoft.com/office/drawing/2014/main" id="{B35AF671-FB05-4C5C-AD79-E7C03FDFC8C4}"/>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a:stretch>
            <a:fillRect/>
          </a:stretch>
        </p:blipFill>
        <p:spPr bwMode="ltGray">
          <a:xfrm>
            <a:off x="6481239" y="3044476"/>
            <a:ext cx="576000" cy="576001"/>
          </a:xfrm>
        </p:spPr>
      </p:pic>
      <p:sp>
        <p:nvSpPr>
          <p:cNvPr id="11" name="Text Placeholder 10">
            <a:extLst>
              <a:ext uri="{FF2B5EF4-FFF2-40B4-BE49-F238E27FC236}">
                <a16:creationId xmlns:a16="http://schemas.microsoft.com/office/drawing/2014/main" id="{81D93562-F631-4ADB-AB50-4D5ECF40F8A1}"/>
              </a:ext>
            </a:extLst>
          </p:cNvPr>
          <p:cNvSpPr>
            <a:spLocks noGrp="1"/>
          </p:cNvSpPr>
          <p:nvPr>
            <p:ph type="body" sz="half" idx="23"/>
          </p:nvPr>
        </p:nvSpPr>
        <p:spPr bwMode="ltGray">
          <a:xfrm>
            <a:off x="7055713" y="3099022"/>
            <a:ext cx="4531709" cy="1431234"/>
          </a:xfrm>
        </p:spPr>
        <p:txBody>
          <a:bodyPr>
            <a:normAutofit lnSpcReduction="10000"/>
          </a:bodyPr>
          <a:lstStyle/>
          <a:p>
            <a:pPr>
              <a:lnSpc>
                <a:spcPct val="110000"/>
              </a:lnSpc>
              <a:spcBef>
                <a:spcPts val="425"/>
              </a:spcBef>
            </a:pPr>
            <a:r>
              <a:rPr lang="en-US" sz="2400" b="1" dirty="0">
                <a:solidFill>
                  <a:schemeClr val="bg1"/>
                </a:solidFill>
                <a:latin typeface="+mj-lt"/>
              </a:rPr>
              <a:t>Online Based</a:t>
            </a:r>
          </a:p>
          <a:p>
            <a:pPr marR="417195">
              <a:lnSpc>
                <a:spcPct val="107100"/>
              </a:lnSpc>
              <a:spcBef>
                <a:spcPts val="0"/>
              </a:spcBef>
              <a:spcAft>
                <a:spcPts val="1000"/>
              </a:spcAft>
            </a:pPr>
            <a:r>
              <a:rPr lang="en-US" i="1" spc="-15" dirty="0">
                <a:solidFill>
                  <a:schemeClr val="bg2">
                    <a:lumMod val="20000"/>
                    <a:lumOff val="80000"/>
                  </a:schemeClr>
                </a:solidFill>
                <a:cs typeface="Arial"/>
              </a:rPr>
              <a:t>Ut fermentum a magna ut eleifend. Integer convallis suscipit ante eu varius. Morbi a purus dolor. Suspendisse sit amet ipsum finibus justo viverra blandit. </a:t>
            </a:r>
          </a:p>
        </p:txBody>
      </p:sp>
      <p:pic>
        <p:nvPicPr>
          <p:cNvPr id="19" name="Picture Placeholder 18" descr="Check icon">
            <a:extLst>
              <a:ext uri="{FF2B5EF4-FFF2-40B4-BE49-F238E27FC236}">
                <a16:creationId xmlns:a16="http://schemas.microsoft.com/office/drawing/2014/main" id="{D0EA9FF8-E112-4BA0-B552-7EC47F10324A}"/>
              </a:ext>
            </a:extLst>
          </p:cNvPr>
          <p:cNvPicPr>
            <a:picLocks noGrp="1" noChangeAspect="1"/>
          </p:cNvPicPr>
          <p:nvPr>
            <p:ph type="pic" sz="quarter" idx="24"/>
          </p:nvPr>
        </p:nvPicPr>
        <p:blipFill>
          <a:blip r:embed="rId4">
            <a:extLst>
              <a:ext uri="{28A0092B-C50C-407E-A947-70E740481C1C}">
                <a14:useLocalDpi xmlns:a14="http://schemas.microsoft.com/office/drawing/2010/main" val="0"/>
              </a:ext>
            </a:extLst>
          </a:blip>
          <a:srcRect/>
          <a:stretch>
            <a:fillRect/>
          </a:stretch>
        </p:blipFill>
        <p:spPr bwMode="ltGray">
          <a:xfrm>
            <a:off x="6481239" y="4558201"/>
            <a:ext cx="576000" cy="576001"/>
          </a:xfrm>
        </p:spPr>
      </p:pic>
      <p:sp>
        <p:nvSpPr>
          <p:cNvPr id="13" name="Text Placeholder 12">
            <a:extLst>
              <a:ext uri="{FF2B5EF4-FFF2-40B4-BE49-F238E27FC236}">
                <a16:creationId xmlns:a16="http://schemas.microsoft.com/office/drawing/2014/main" id="{F254C44F-43DD-4310-BB15-9C29C646DB24}"/>
              </a:ext>
            </a:extLst>
          </p:cNvPr>
          <p:cNvSpPr>
            <a:spLocks noGrp="1"/>
          </p:cNvSpPr>
          <p:nvPr>
            <p:ph type="body" sz="half" idx="25"/>
          </p:nvPr>
        </p:nvSpPr>
        <p:spPr bwMode="ltGray">
          <a:xfrm>
            <a:off x="7055713" y="4627654"/>
            <a:ext cx="4672463" cy="1431234"/>
          </a:xfrm>
        </p:spPr>
        <p:txBody>
          <a:bodyPr>
            <a:normAutofit/>
          </a:bodyPr>
          <a:lstStyle/>
          <a:p>
            <a:pPr>
              <a:lnSpc>
                <a:spcPct val="110000"/>
              </a:lnSpc>
              <a:spcBef>
                <a:spcPts val="425"/>
              </a:spcBef>
            </a:pPr>
            <a:r>
              <a:rPr lang="en-US" sz="2200" b="1" dirty="0">
                <a:solidFill>
                  <a:schemeClr val="bg1"/>
                </a:solidFill>
                <a:latin typeface="+mj-lt"/>
              </a:rPr>
              <a:t>Discount Provider</a:t>
            </a:r>
          </a:p>
          <a:p>
            <a:pPr marR="417195">
              <a:lnSpc>
                <a:spcPct val="107100"/>
              </a:lnSpc>
              <a:spcBef>
                <a:spcPts val="0"/>
              </a:spcBef>
              <a:spcAft>
                <a:spcPts val="1000"/>
              </a:spcAft>
            </a:pPr>
            <a:r>
              <a:rPr lang="en-US" sz="1500" i="1" spc="-15" dirty="0">
                <a:solidFill>
                  <a:schemeClr val="bg2">
                    <a:lumMod val="20000"/>
                    <a:lumOff val="80000"/>
                  </a:schemeClr>
                </a:solidFill>
                <a:cs typeface="Arial"/>
              </a:rPr>
              <a:t>Ut congue quis tortor eget sodales. Nulla a erat eget nunc hendrerit ultrices eu.</a:t>
            </a:r>
          </a:p>
        </p:txBody>
      </p:sp>
      <p:sp>
        <p:nvSpPr>
          <p:cNvPr id="8" name="object 13" descr="Beige rectangle">
            <a:extLst>
              <a:ext uri="{FF2B5EF4-FFF2-40B4-BE49-F238E27FC236}">
                <a16:creationId xmlns:a16="http://schemas.microsoft.com/office/drawing/2014/main" id="{DFB86A96-0959-48CB-911E-06E243290C23}"/>
              </a:ext>
            </a:extLst>
          </p:cNvPr>
          <p:cNvSpPr/>
          <p:nvPr/>
        </p:nvSpPr>
        <p:spPr>
          <a:xfrm>
            <a:off x="919594" y="1786728"/>
            <a:ext cx="3096000" cy="0"/>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3013812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13" descr="People's hands">
            <a:extLst>
              <a:ext uri="{FF2B5EF4-FFF2-40B4-BE49-F238E27FC236}">
                <a16:creationId xmlns:a16="http://schemas.microsoft.com/office/drawing/2014/main" id="{3473867A-FBFD-45C7-BD5B-FDE711A8E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 y="0"/>
            <a:ext cx="12192000" cy="6858000"/>
          </a:xfrm>
          <a:prstGeom prst="rect">
            <a:avLst/>
          </a:prstGeom>
        </p:spPr>
      </p:pic>
      <p:sp>
        <p:nvSpPr>
          <p:cNvPr id="5" name="object 3" descr="Blue rectangle">
            <a:extLst>
              <a:ext uri="{FF2B5EF4-FFF2-40B4-BE49-F238E27FC236}">
                <a16:creationId xmlns:a16="http://schemas.microsoft.com/office/drawing/2014/main" id="{33BB357B-B238-4C43-8242-F33D9E1D490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7" name="Oval 6" descr="Beige oval">
            <a:extLst>
              <a:ext uri="{FF2B5EF4-FFF2-40B4-BE49-F238E27FC236}">
                <a16:creationId xmlns:a16="http://schemas.microsoft.com/office/drawing/2014/main" id="{5E8475D7-5EB4-4E70-AD4D-D32B1FB40E6E}"/>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8">
            <a:extLst>
              <a:ext uri="{FF2B5EF4-FFF2-40B4-BE49-F238E27FC236}">
                <a16:creationId xmlns:a16="http://schemas.microsoft.com/office/drawing/2014/main" id="{592443CF-1BB0-4648-AEBA-9AFB75D72A99}"/>
              </a:ext>
            </a:extLst>
          </p:cNvPr>
          <p:cNvSpPr>
            <a:spLocks noGrp="1"/>
          </p:cNvSpPr>
          <p:nvPr>
            <p:ph type="title"/>
          </p:nvPr>
        </p:nvSpPr>
        <p:spPr bwMode="white"/>
        <p:txBody>
          <a:bodyPr/>
          <a:lstStyle/>
          <a:p>
            <a:r>
              <a:rPr lang="en-US" dirty="0">
                <a:solidFill>
                  <a:schemeClr val="bg1"/>
                </a:solidFill>
              </a:rPr>
              <a:t>REQUIRED FUNDING</a:t>
            </a:r>
            <a:endParaRPr lang="en-US" dirty="0"/>
          </a:p>
        </p:txBody>
      </p:sp>
      <p:sp>
        <p:nvSpPr>
          <p:cNvPr id="3" name="Slide Number Placeholder 2">
            <a:extLst>
              <a:ext uri="{FF2B5EF4-FFF2-40B4-BE49-F238E27FC236}">
                <a16:creationId xmlns:a16="http://schemas.microsoft.com/office/drawing/2014/main" id="{1F16D174-C1FB-4494-B78F-EFF7C645AE67}"/>
              </a:ext>
            </a:extLst>
          </p:cNvPr>
          <p:cNvSpPr>
            <a:spLocks noGrp="1"/>
          </p:cNvSpPr>
          <p:nvPr>
            <p:ph type="sldNum" sz="quarter" idx="12"/>
          </p:nvPr>
        </p:nvSpPr>
        <p:spPr>
          <a:xfrm>
            <a:off x="11482912" y="6174902"/>
            <a:ext cx="357116" cy="365125"/>
          </a:xfrm>
        </p:spPr>
        <p:txBody>
          <a:bodyPr/>
          <a:lstStyle/>
          <a:p>
            <a:fld id="{82EE24B5-652C-4DB5-B7C3-B5BBEC1280B1}" type="slidenum">
              <a:rPr lang="en-US" smtClean="0"/>
              <a:t>19</a:t>
            </a:fld>
            <a:endParaRPr lang="en-US" dirty="0"/>
          </a:p>
        </p:txBody>
      </p:sp>
      <p:sp>
        <p:nvSpPr>
          <p:cNvPr id="6" name="Oval 5" descr="White circle">
            <a:extLst>
              <a:ext uri="{FF2B5EF4-FFF2-40B4-BE49-F238E27FC236}">
                <a16:creationId xmlns:a16="http://schemas.microsoft.com/office/drawing/2014/main" id="{18308D5A-12F5-4BB2-A4E0-37BA17CB1AB5}"/>
              </a:ext>
            </a:extLst>
          </p:cNvPr>
          <p:cNvSpPr/>
          <p:nvPr/>
        </p:nvSpPr>
        <p:spPr>
          <a:xfrm>
            <a:off x="3848746" y="1611824"/>
            <a:ext cx="4494508" cy="44945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bject 5" descr="Beige rectangle">
            <a:extLst>
              <a:ext uri="{FF2B5EF4-FFF2-40B4-BE49-F238E27FC236}">
                <a16:creationId xmlns:a16="http://schemas.microsoft.com/office/drawing/2014/main" id="{3C19A568-7E73-443A-A183-2C3EDA0087DF}"/>
              </a:ext>
            </a:extLst>
          </p:cNvPr>
          <p:cNvSpPr/>
          <p:nvPr/>
        </p:nvSpPr>
        <p:spPr bwMode="white">
          <a:xfrm>
            <a:off x="944410" y="1345847"/>
            <a:ext cx="435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graphicFrame>
        <p:nvGraphicFramePr>
          <p:cNvPr id="10" name="Content Placeholder 24" descr="Chart">
            <a:extLst>
              <a:ext uri="{FF2B5EF4-FFF2-40B4-BE49-F238E27FC236}">
                <a16:creationId xmlns:a16="http://schemas.microsoft.com/office/drawing/2014/main" id="{4AF4332F-83BC-4DC5-9516-227508BC570F}"/>
              </a:ext>
            </a:extLst>
          </p:cNvPr>
          <p:cNvGraphicFramePr>
            <a:graphicFrameLocks/>
          </p:cNvGraphicFramePr>
          <p:nvPr>
            <p:extLst>
              <p:ext uri="{D42A27DB-BD31-4B8C-83A1-F6EECF244321}">
                <p14:modId xmlns:p14="http://schemas.microsoft.com/office/powerpoint/2010/main" val="4128110577"/>
              </p:ext>
            </p:extLst>
          </p:nvPr>
        </p:nvGraphicFramePr>
        <p:xfrm>
          <a:off x="2520157" y="1699285"/>
          <a:ext cx="7151687" cy="4319587"/>
        </p:xfrm>
        <a:graphic>
          <a:graphicData uri="http://schemas.openxmlformats.org/drawingml/2006/chart">
            <c:chart xmlns:c="http://schemas.openxmlformats.org/drawingml/2006/chart" xmlns:r="http://schemas.openxmlformats.org/officeDocument/2006/relationships" r:id="rId4"/>
          </a:graphicData>
        </a:graphic>
      </p:graphicFrame>
      <p:sp>
        <p:nvSpPr>
          <p:cNvPr id="11" name="object 7">
            <a:extLst>
              <a:ext uri="{FF2B5EF4-FFF2-40B4-BE49-F238E27FC236}">
                <a16:creationId xmlns:a16="http://schemas.microsoft.com/office/drawing/2014/main" id="{ADD866C3-A26F-4579-B7C3-5EFD9B87C03B}"/>
              </a:ext>
            </a:extLst>
          </p:cNvPr>
          <p:cNvSpPr txBox="1"/>
          <p:nvPr/>
        </p:nvSpPr>
        <p:spPr>
          <a:xfrm>
            <a:off x="9187353" y="2469616"/>
            <a:ext cx="1501140" cy="704850"/>
          </a:xfrm>
          <a:prstGeom prst="rect">
            <a:avLst/>
          </a:prstGeom>
        </p:spPr>
        <p:txBody>
          <a:bodyPr vert="horz" wrap="square" lIns="0" tIns="43180" rIns="0" bIns="0" rtlCol="0">
            <a:spAutoFit/>
          </a:bodyPr>
          <a:lstStyle/>
          <a:p>
            <a:pPr marL="12700">
              <a:spcBef>
                <a:spcPts val="340"/>
              </a:spcBef>
            </a:pPr>
            <a:r>
              <a:rPr lang="en-US" sz="1400" i="1" spc="15" dirty="0">
                <a:solidFill>
                  <a:schemeClr val="bg2"/>
                </a:solidFill>
                <a:cs typeface="Arial"/>
              </a:rPr>
              <a:t>DEBT INVESTOR</a:t>
            </a:r>
          </a:p>
          <a:p>
            <a:pPr marL="12700" algn="r">
              <a:spcBef>
                <a:spcPts val="340"/>
              </a:spcBef>
            </a:pPr>
            <a:r>
              <a:rPr lang="en-US" sz="2500" b="1" dirty="0">
                <a:solidFill>
                  <a:schemeClr val="bg1"/>
                </a:solidFill>
                <a:latin typeface="+mj-lt"/>
              </a:rPr>
              <a:t>$XXXXX</a:t>
            </a:r>
          </a:p>
        </p:txBody>
      </p:sp>
      <p:sp>
        <p:nvSpPr>
          <p:cNvPr id="12" name="object 8">
            <a:extLst>
              <a:ext uri="{FF2B5EF4-FFF2-40B4-BE49-F238E27FC236}">
                <a16:creationId xmlns:a16="http://schemas.microsoft.com/office/drawing/2014/main" id="{9443DAA2-8BB3-4983-BE18-DE25682FF713}"/>
              </a:ext>
            </a:extLst>
          </p:cNvPr>
          <p:cNvSpPr txBox="1"/>
          <p:nvPr/>
        </p:nvSpPr>
        <p:spPr>
          <a:xfrm>
            <a:off x="1503507" y="4946920"/>
            <a:ext cx="1610330" cy="704850"/>
          </a:xfrm>
          <a:prstGeom prst="rect">
            <a:avLst/>
          </a:prstGeom>
        </p:spPr>
        <p:txBody>
          <a:bodyPr vert="horz" wrap="square" lIns="0" tIns="43180" rIns="0" bIns="0" rtlCol="0">
            <a:spAutoFit/>
          </a:bodyPr>
          <a:lstStyle/>
          <a:p>
            <a:pPr marL="12700">
              <a:lnSpc>
                <a:spcPct val="100000"/>
              </a:lnSpc>
              <a:spcBef>
                <a:spcPts val="340"/>
              </a:spcBef>
            </a:pPr>
            <a:r>
              <a:rPr lang="en-US" sz="1400" i="1" spc="15" dirty="0">
                <a:solidFill>
                  <a:schemeClr val="bg2"/>
                </a:solidFill>
                <a:cs typeface="Arial"/>
              </a:rPr>
              <a:t>BANK</a:t>
            </a:r>
          </a:p>
          <a:p>
            <a:pPr marL="12700">
              <a:lnSpc>
                <a:spcPct val="100000"/>
              </a:lnSpc>
              <a:spcBef>
                <a:spcPts val="425"/>
              </a:spcBef>
            </a:pPr>
            <a:r>
              <a:rPr lang="en-US" sz="2500" b="1" dirty="0">
                <a:solidFill>
                  <a:schemeClr val="bg1"/>
                </a:solidFill>
                <a:latin typeface="+mj-lt"/>
              </a:rPr>
              <a:t>$XXXXX</a:t>
            </a:r>
          </a:p>
        </p:txBody>
      </p:sp>
      <p:sp>
        <p:nvSpPr>
          <p:cNvPr id="13" name="object 9">
            <a:extLst>
              <a:ext uri="{FF2B5EF4-FFF2-40B4-BE49-F238E27FC236}">
                <a16:creationId xmlns:a16="http://schemas.microsoft.com/office/drawing/2014/main" id="{45E34A9E-134A-42FD-820E-74C9C4A6E06E}"/>
              </a:ext>
            </a:extLst>
          </p:cNvPr>
          <p:cNvSpPr txBox="1"/>
          <p:nvPr/>
        </p:nvSpPr>
        <p:spPr>
          <a:xfrm>
            <a:off x="8977095" y="4946920"/>
            <a:ext cx="1711398" cy="704850"/>
          </a:xfrm>
          <a:prstGeom prst="rect">
            <a:avLst/>
          </a:prstGeom>
        </p:spPr>
        <p:txBody>
          <a:bodyPr vert="horz" wrap="square" lIns="0" tIns="43180" rIns="0" bIns="0" rtlCol="0">
            <a:spAutoFit/>
          </a:bodyPr>
          <a:lstStyle/>
          <a:p>
            <a:pPr algn="ctr">
              <a:lnSpc>
                <a:spcPct val="100000"/>
              </a:lnSpc>
              <a:spcBef>
                <a:spcPts val="340"/>
              </a:spcBef>
            </a:pPr>
            <a:r>
              <a:rPr lang="en-US" sz="1400" i="1" spc="15" dirty="0">
                <a:solidFill>
                  <a:schemeClr val="bg2"/>
                </a:solidFill>
                <a:cs typeface="Arial"/>
              </a:rPr>
              <a:t>OWNER EQUITY</a:t>
            </a:r>
          </a:p>
          <a:p>
            <a:pPr marL="12700" algn="r">
              <a:lnSpc>
                <a:spcPct val="100000"/>
              </a:lnSpc>
              <a:spcBef>
                <a:spcPts val="340"/>
              </a:spcBef>
            </a:pPr>
            <a:r>
              <a:rPr lang="en-US" sz="2500" b="1" dirty="0">
                <a:solidFill>
                  <a:schemeClr val="bg1"/>
                </a:solidFill>
                <a:latin typeface="+mj-lt"/>
              </a:rPr>
              <a:t>$XXXXX</a:t>
            </a:r>
          </a:p>
        </p:txBody>
      </p:sp>
      <p:sp>
        <p:nvSpPr>
          <p:cNvPr id="14" name="object 7">
            <a:extLst>
              <a:ext uri="{FF2B5EF4-FFF2-40B4-BE49-F238E27FC236}">
                <a16:creationId xmlns:a16="http://schemas.microsoft.com/office/drawing/2014/main" id="{FFC4D6E5-F39D-4148-8E29-64D0DE6071D2}"/>
              </a:ext>
            </a:extLst>
          </p:cNvPr>
          <p:cNvSpPr txBox="1"/>
          <p:nvPr/>
        </p:nvSpPr>
        <p:spPr>
          <a:xfrm>
            <a:off x="1503507" y="2469616"/>
            <a:ext cx="1793571" cy="682238"/>
          </a:xfrm>
          <a:prstGeom prst="rect">
            <a:avLst/>
          </a:prstGeom>
        </p:spPr>
        <p:txBody>
          <a:bodyPr vert="horz" wrap="square" lIns="0" tIns="43180" rIns="0" bIns="0" rtlCol="0">
            <a:spAutoFit/>
          </a:bodyPr>
          <a:lstStyle/>
          <a:p>
            <a:pPr marL="12700">
              <a:lnSpc>
                <a:spcPct val="100000"/>
              </a:lnSpc>
              <a:spcBef>
                <a:spcPts val="340"/>
              </a:spcBef>
            </a:pPr>
            <a:r>
              <a:rPr lang="en-US" sz="1400" i="1" spc="15" dirty="0">
                <a:solidFill>
                  <a:schemeClr val="bg2"/>
                </a:solidFill>
                <a:cs typeface="Arial"/>
              </a:rPr>
              <a:t>DEBT</a:t>
            </a:r>
            <a:r>
              <a:rPr lang="en-US" sz="1400" i="1" spc="-15" dirty="0">
                <a:solidFill>
                  <a:schemeClr val="bg2"/>
                </a:solidFill>
                <a:cs typeface="Arial"/>
              </a:rPr>
              <a:t> </a:t>
            </a:r>
            <a:r>
              <a:rPr lang="en-US" sz="1400" i="1" spc="20" dirty="0">
                <a:solidFill>
                  <a:schemeClr val="bg2"/>
                </a:solidFill>
                <a:cs typeface="Arial"/>
              </a:rPr>
              <a:t>INVESTMENT</a:t>
            </a:r>
          </a:p>
          <a:p>
            <a:pPr marL="12700">
              <a:lnSpc>
                <a:spcPct val="100000"/>
              </a:lnSpc>
              <a:spcBef>
                <a:spcPts val="340"/>
              </a:spcBef>
            </a:pPr>
            <a:r>
              <a:rPr lang="en-US" sz="2500" b="1" dirty="0">
                <a:solidFill>
                  <a:schemeClr val="bg1"/>
                </a:solidFill>
                <a:latin typeface="+mj-lt"/>
                <a:cs typeface="Avenir Black"/>
              </a:rPr>
              <a:t>$XXXXX</a:t>
            </a:r>
            <a:endParaRPr lang="en-US" sz="2500" dirty="0">
              <a:solidFill>
                <a:schemeClr val="bg1"/>
              </a:solidFill>
              <a:latin typeface="+mj-lt"/>
              <a:cs typeface="Avenir Black"/>
            </a:endParaRPr>
          </a:p>
        </p:txBody>
      </p:sp>
      <p:cxnSp>
        <p:nvCxnSpPr>
          <p:cNvPr id="15" name="Straight Connector 14" descr="White line">
            <a:extLst>
              <a:ext uri="{FF2B5EF4-FFF2-40B4-BE49-F238E27FC236}">
                <a16:creationId xmlns:a16="http://schemas.microsoft.com/office/drawing/2014/main" id="{8F10C47F-8DB6-4F10-999F-9F0945EF1066}"/>
              </a:ext>
            </a:extLst>
          </p:cNvPr>
          <p:cNvCxnSpPr/>
          <p:nvPr/>
        </p:nvCxnSpPr>
        <p:spPr>
          <a:xfrm>
            <a:off x="3255441" y="2944678"/>
            <a:ext cx="93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White line">
            <a:extLst>
              <a:ext uri="{FF2B5EF4-FFF2-40B4-BE49-F238E27FC236}">
                <a16:creationId xmlns:a16="http://schemas.microsoft.com/office/drawing/2014/main" id="{ABF823CE-8F30-44E8-A4F3-B87E440DA298}"/>
              </a:ext>
            </a:extLst>
          </p:cNvPr>
          <p:cNvCxnSpPr>
            <a:cxnSpLocks/>
          </p:cNvCxnSpPr>
          <p:nvPr/>
        </p:nvCxnSpPr>
        <p:spPr>
          <a:xfrm>
            <a:off x="3255441" y="5406326"/>
            <a:ext cx="140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descr="White line">
            <a:extLst>
              <a:ext uri="{FF2B5EF4-FFF2-40B4-BE49-F238E27FC236}">
                <a16:creationId xmlns:a16="http://schemas.microsoft.com/office/drawing/2014/main" id="{1EC67F4A-791B-465C-A6D0-425D45D4BDC4}"/>
              </a:ext>
            </a:extLst>
          </p:cNvPr>
          <p:cNvCxnSpPr>
            <a:cxnSpLocks/>
          </p:cNvCxnSpPr>
          <p:nvPr/>
        </p:nvCxnSpPr>
        <p:spPr>
          <a:xfrm>
            <a:off x="7961864" y="2944678"/>
            <a:ext cx="9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descr="White line">
            <a:extLst>
              <a:ext uri="{FF2B5EF4-FFF2-40B4-BE49-F238E27FC236}">
                <a16:creationId xmlns:a16="http://schemas.microsoft.com/office/drawing/2014/main" id="{21CEE569-9C3A-4C5E-A777-4A90772E84F2}"/>
              </a:ext>
            </a:extLst>
          </p:cNvPr>
          <p:cNvCxnSpPr>
            <a:cxnSpLocks/>
          </p:cNvCxnSpPr>
          <p:nvPr/>
        </p:nvCxnSpPr>
        <p:spPr>
          <a:xfrm>
            <a:off x="7680960" y="5406326"/>
            <a:ext cx="12529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811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a:extLst>
              <a:ext uri="{FF2B5EF4-FFF2-40B4-BE49-F238E27FC236}">
                <a16:creationId xmlns:a16="http://schemas.microsoft.com/office/drawing/2014/main" id="{2894B736-0F24-454E-8A9D-717EB78697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76" y="0"/>
            <a:ext cx="10292798" cy="6861865"/>
          </a:xfrm>
          <a:prstGeom prst="rect">
            <a:avLst/>
          </a:prstGeom>
        </p:spPr>
      </p:pic>
      <p:sp>
        <p:nvSpPr>
          <p:cNvPr id="5" name="object 3" descr="Beige rectangle">
            <a:extLst>
              <a:ext uri="{FF2B5EF4-FFF2-40B4-BE49-F238E27FC236}">
                <a16:creationId xmlns:a16="http://schemas.microsoft.com/office/drawing/2014/main" id="{DCF29767-6635-4A46-AB77-672CC90C6FBE}"/>
              </a:ext>
            </a:extLst>
          </p:cNvPr>
          <p:cNvSpPr/>
          <p:nvPr/>
        </p:nvSpPr>
        <p:spPr>
          <a:xfrm>
            <a:off x="10290322" y="0"/>
            <a:ext cx="1901678" cy="6857999"/>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9FABC344-E043-45BE-8588-06C658DBCE70}"/>
              </a:ext>
            </a:extLst>
          </p:cNvPr>
          <p:cNvSpPr/>
          <p:nvPr/>
        </p:nvSpPr>
        <p:spPr>
          <a:xfrm>
            <a:off x="5502275" y="1692008"/>
            <a:ext cx="6689725" cy="352806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bwMode="white">
          <a:xfrm>
            <a:off x="6198107" y="2331086"/>
            <a:ext cx="5165558" cy="833856"/>
          </a:xfrm>
        </p:spPr>
        <p:txBody>
          <a:bodyPr/>
          <a:lstStyle/>
          <a:p>
            <a:r>
              <a:rPr lang="en-US" dirty="0">
                <a:solidFill>
                  <a:schemeClr val="bg1"/>
                </a:solidFill>
              </a:rPr>
              <a:t>Concept</a:t>
            </a:r>
            <a:endParaRPr lang="en-US" dirty="0"/>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a:lstStyle/>
          <a:p>
            <a:fld id="{82EE24B5-652C-4DB5-B7C3-B5BBEC1280B1}" type="slidenum">
              <a:rPr lang="en-US" smtClean="0"/>
              <a:t>2</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bwMode="white">
          <a:xfrm>
            <a:off x="6313932" y="3042424"/>
            <a:ext cx="2970000" cy="0"/>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9" name="Content Placeholder 3">
            <a:extLst>
              <a:ext uri="{FF2B5EF4-FFF2-40B4-BE49-F238E27FC236}">
                <a16:creationId xmlns:a16="http://schemas.microsoft.com/office/drawing/2014/main" id="{E7A818AB-B120-41D5-88A6-933AB9CAAE68}"/>
              </a:ext>
            </a:extLst>
          </p:cNvPr>
          <p:cNvSpPr txBox="1">
            <a:spLocks/>
          </p:cNvSpPr>
          <p:nvPr/>
        </p:nvSpPr>
        <p:spPr bwMode="white">
          <a:xfrm>
            <a:off x="6188242" y="3217631"/>
            <a:ext cx="5181600" cy="1603375"/>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spc="-25" dirty="0">
                <a:solidFill>
                  <a:schemeClr val="bg2">
                    <a:lumMod val="20000"/>
                    <a:lumOff val="80000"/>
                  </a:schemeClr>
                </a:solidFill>
                <a:cs typeface="Arial"/>
              </a:rPr>
              <a:t>Our mission is to comprehensively analyze the multifaceted factors impacting unemployment rates in the United States by examining the effects of artificial intelligence, economic indicators, industry-specific trends, and the unprecedented impact of the COVID-19 pandemic. Through this analysis, we aim to identify actionable insights and data-driven strategies that can inform policy decisions, support economic resilience, and foster workforce development in the face of evolving challenges.</a:t>
            </a:r>
          </a:p>
        </p:txBody>
      </p:sp>
    </p:spTree>
    <p:extLst>
      <p:ext uri="{BB962C8B-B14F-4D97-AF65-F5344CB8AC3E}">
        <p14:creationId xmlns:p14="http://schemas.microsoft.com/office/powerpoint/2010/main" val="1793949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6" descr="Girl with documents">
            <a:extLst>
              <a:ext uri="{FF2B5EF4-FFF2-40B4-BE49-F238E27FC236}">
                <a16:creationId xmlns:a16="http://schemas.microsoft.com/office/drawing/2014/main" id="{BD5BAEF8-04EE-4148-AB9D-25427A926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 y="675"/>
            <a:ext cx="12189600" cy="6856650"/>
          </a:xfrm>
          <a:prstGeom prst="rect">
            <a:avLst/>
          </a:prstGeom>
        </p:spPr>
      </p:pic>
      <p:sp>
        <p:nvSpPr>
          <p:cNvPr id="5" name="Content Placeholder 4">
            <a:extLst>
              <a:ext uri="{FF2B5EF4-FFF2-40B4-BE49-F238E27FC236}">
                <a16:creationId xmlns:a16="http://schemas.microsoft.com/office/drawing/2014/main" id="{D5537408-2125-4CE5-92A7-F7E0FCBA31D0}"/>
              </a:ext>
            </a:extLst>
          </p:cNvPr>
          <p:cNvSpPr txBox="1">
            <a:spLocks/>
          </p:cNvSpPr>
          <p:nvPr/>
        </p:nvSpPr>
        <p:spPr>
          <a:xfrm>
            <a:off x="-1" y="1341439"/>
            <a:ext cx="6348413" cy="4140200"/>
          </a:xfrm>
          <a:prstGeom prst="rect">
            <a:avLst/>
          </a:prstGeom>
          <a:solidFill>
            <a:schemeClr val="accent2"/>
          </a:solidFill>
        </p:spPr>
        <p:txBody>
          <a:bodyPr lIns="1548000" tIns="216000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100"/>
              </a:spcBef>
              <a:buFont typeface="Arial" panose="020B0604020202020204" pitchFamily="34" charset="0"/>
              <a:buNone/>
            </a:pPr>
            <a:r>
              <a:rPr lang="en-US" sz="2500" b="1" i="1" spc="60" dirty="0">
                <a:solidFill>
                  <a:schemeClr val="bg2">
                    <a:lumMod val="20000"/>
                    <a:lumOff val="80000"/>
                    <a:alpha val="75000"/>
                  </a:schemeClr>
                </a:solidFill>
                <a:cs typeface="Arial"/>
              </a:rPr>
              <a:t>Mirjam</a:t>
            </a:r>
            <a:r>
              <a:rPr lang="en-US" sz="2500" b="1" i="1" spc="140" dirty="0">
                <a:solidFill>
                  <a:schemeClr val="bg2">
                    <a:lumMod val="20000"/>
                    <a:lumOff val="80000"/>
                    <a:alpha val="75000"/>
                  </a:schemeClr>
                </a:solidFill>
                <a:cs typeface="Arial"/>
              </a:rPr>
              <a:t> </a:t>
            </a:r>
            <a:r>
              <a:rPr lang="en-US" sz="2500" b="1" i="1" spc="70" dirty="0">
                <a:solidFill>
                  <a:schemeClr val="bg2">
                    <a:lumMod val="20000"/>
                    <a:lumOff val="80000"/>
                    <a:alpha val="75000"/>
                  </a:schemeClr>
                </a:solidFill>
                <a:cs typeface="Arial"/>
              </a:rPr>
              <a:t>Nilsson</a:t>
            </a:r>
            <a:endParaRPr lang="en-US" sz="2500" b="1" i="1" dirty="0">
              <a:solidFill>
                <a:schemeClr val="bg2">
                  <a:lumMod val="20000"/>
                  <a:lumOff val="80000"/>
                  <a:alpha val="75000"/>
                </a:schemeClr>
              </a:solidFill>
              <a:cs typeface="Arial"/>
            </a:endParaRPr>
          </a:p>
          <a:p>
            <a:pPr marL="0" marR="5080" indent="0">
              <a:buFont typeface="Arial" panose="020B0604020202020204" pitchFamily="34" charset="0"/>
              <a:buNone/>
            </a:pPr>
            <a:r>
              <a:rPr lang="en-US" sz="2500" b="1" i="1" spc="70" dirty="0">
                <a:solidFill>
                  <a:schemeClr val="bg2">
                    <a:lumMod val="20000"/>
                    <a:lumOff val="80000"/>
                    <a:alpha val="75000"/>
                  </a:schemeClr>
                </a:solidFill>
                <a:cs typeface="Arial"/>
              </a:rPr>
              <a:t>nilsson@example.com</a:t>
            </a:r>
          </a:p>
          <a:p>
            <a:pPr marL="0" marR="5080" indent="0">
              <a:buFont typeface="Arial" panose="020B0604020202020204" pitchFamily="34" charset="0"/>
              <a:buNone/>
            </a:pPr>
            <a:r>
              <a:rPr lang="en-US" sz="2500" b="1" i="1" spc="45" dirty="0">
                <a:solidFill>
                  <a:schemeClr val="bg2">
                    <a:lumMod val="20000"/>
                    <a:lumOff val="80000"/>
                    <a:alpha val="75000"/>
                  </a:schemeClr>
                </a:solidFill>
                <a:cs typeface="Arial"/>
              </a:rPr>
              <a:t>678-555-0100</a:t>
            </a:r>
            <a:endParaRPr lang="en-US" sz="2500" b="1" i="1" dirty="0">
              <a:solidFill>
                <a:schemeClr val="bg2">
                  <a:lumMod val="20000"/>
                  <a:lumOff val="80000"/>
                  <a:alpha val="75000"/>
                </a:schemeClr>
              </a:solidFill>
              <a:cs typeface="Arial"/>
            </a:endParaRPr>
          </a:p>
          <a:p>
            <a:pPr marL="0" indent="0">
              <a:lnSpc>
                <a:spcPct val="125000"/>
              </a:lnSpc>
              <a:buFont typeface="Arial" panose="020B0604020202020204" pitchFamily="34" charset="0"/>
              <a:buNone/>
            </a:pPr>
            <a:endParaRPr lang="en-US" sz="2500" b="1" dirty="0">
              <a:solidFill>
                <a:schemeClr val="bg2">
                  <a:alpha val="50000"/>
                </a:schemeClr>
              </a:solidFill>
            </a:endParaRPr>
          </a:p>
        </p:txBody>
      </p:sp>
      <p:sp>
        <p:nvSpPr>
          <p:cNvPr id="6" name="object 6" descr="Beige rectangle">
            <a:extLst>
              <a:ext uri="{FF2B5EF4-FFF2-40B4-BE49-F238E27FC236}">
                <a16:creationId xmlns:a16="http://schemas.microsoft.com/office/drawing/2014/main" id="{B0C70F64-F3E5-413B-AF4F-E15CE944B761}"/>
              </a:ext>
            </a:extLst>
          </p:cNvPr>
          <p:cNvSpPr/>
          <p:nvPr/>
        </p:nvSpPr>
        <p:spPr bwMode="ltGray">
          <a:xfrm>
            <a:off x="931203" y="2894901"/>
            <a:ext cx="4176000" cy="0"/>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endParaRPr lang="en-US" dirty="0"/>
          </a:p>
        </p:txBody>
      </p:sp>
      <p:sp>
        <p:nvSpPr>
          <p:cNvPr id="2" name="Title 1">
            <a:extLst>
              <a:ext uri="{FF2B5EF4-FFF2-40B4-BE49-F238E27FC236}">
                <a16:creationId xmlns:a16="http://schemas.microsoft.com/office/drawing/2014/main" id="{1BD43A5E-77DF-44FD-800D-158434A3ABC6}"/>
              </a:ext>
            </a:extLst>
          </p:cNvPr>
          <p:cNvSpPr>
            <a:spLocks noGrp="1"/>
          </p:cNvSpPr>
          <p:nvPr>
            <p:ph type="title"/>
          </p:nvPr>
        </p:nvSpPr>
        <p:spPr bwMode="ltGray">
          <a:xfrm>
            <a:off x="838200" y="1701559"/>
            <a:ext cx="4859215" cy="1325563"/>
          </a:xfrm>
        </p:spPr>
        <p:txBody>
          <a:bodyPr>
            <a:normAutofit/>
          </a:bodyPr>
          <a:lstStyle/>
          <a:p>
            <a:r>
              <a:rPr lang="en-US" sz="5000" dirty="0">
                <a:solidFill>
                  <a:schemeClr val="bg1"/>
                </a:solidFill>
              </a:rPr>
              <a:t>THANK YOU!</a:t>
            </a:r>
            <a:endParaRPr lang="en-US" sz="5000" dirty="0"/>
          </a:p>
        </p:txBody>
      </p:sp>
      <p:pic>
        <p:nvPicPr>
          <p:cNvPr id="11" name="Graphic 10" descr="Person icon">
            <a:extLst>
              <a:ext uri="{FF2B5EF4-FFF2-40B4-BE49-F238E27FC236}">
                <a16:creationId xmlns:a16="http://schemas.microsoft.com/office/drawing/2014/main" id="{623730AD-04DB-4D31-90B9-486007BC48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237" y="3470503"/>
            <a:ext cx="342900" cy="352425"/>
          </a:xfrm>
          <a:prstGeom prst="rect">
            <a:avLst/>
          </a:prstGeom>
        </p:spPr>
      </p:pic>
      <p:pic>
        <p:nvPicPr>
          <p:cNvPr id="12" name="Graphic 11" descr="Mail icon">
            <a:extLst>
              <a:ext uri="{FF2B5EF4-FFF2-40B4-BE49-F238E27FC236}">
                <a16:creationId xmlns:a16="http://schemas.microsoft.com/office/drawing/2014/main" id="{A19DD78C-1BBA-435D-AB9C-910A5A3B50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5237" y="3965704"/>
            <a:ext cx="342900" cy="342900"/>
          </a:xfrm>
          <a:prstGeom prst="rect">
            <a:avLst/>
          </a:prstGeom>
        </p:spPr>
      </p:pic>
      <p:pic>
        <p:nvPicPr>
          <p:cNvPr id="13" name="Graphic 12" descr="Phone icon">
            <a:extLst>
              <a:ext uri="{FF2B5EF4-FFF2-40B4-BE49-F238E27FC236}">
                <a16:creationId xmlns:a16="http://schemas.microsoft.com/office/drawing/2014/main" id="{E1FE68E0-BC77-4B86-BF40-6A4FF5062F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5237" y="4451380"/>
            <a:ext cx="342900" cy="342900"/>
          </a:xfrm>
          <a:prstGeom prst="rect">
            <a:avLst/>
          </a:prstGeom>
        </p:spPr>
      </p:pic>
    </p:spTree>
    <p:extLst>
      <p:ext uri="{BB962C8B-B14F-4D97-AF65-F5344CB8AC3E}">
        <p14:creationId xmlns:p14="http://schemas.microsoft.com/office/powerpoint/2010/main" val="1486951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329956"/>
            <a:ext cx="10515600" cy="1325563"/>
          </a:xfrm>
        </p:spPr>
        <p:txBody>
          <a:bodyPr/>
          <a:lstStyle/>
          <a:p>
            <a:r>
              <a:rPr lang="en-US" dirty="0">
                <a:solidFill>
                  <a:schemeClr val="bg1"/>
                </a:solidFill>
              </a:rPr>
              <a:t>Areas Of Investigation</a:t>
            </a: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3</a:t>
            </a:fld>
            <a:endParaRPr lang="en-US" dirty="0"/>
          </a:p>
        </p:txBody>
      </p:sp>
      <p:sp>
        <p:nvSpPr>
          <p:cNvPr id="11" name="object 5" descr="Beige rectangle">
            <a:extLst>
              <a:ext uri="{FF2B5EF4-FFF2-40B4-BE49-F238E27FC236}">
                <a16:creationId xmlns:a16="http://schemas.microsoft.com/office/drawing/2014/main" id="{B07BA1F9-2C19-4C07-B29B-18B9FBCC4755}"/>
              </a:ext>
            </a:extLst>
          </p:cNvPr>
          <p:cNvSpPr/>
          <p:nvPr/>
        </p:nvSpPr>
        <p:spPr bwMode="white">
          <a:xfrm>
            <a:off x="947607" y="1324564"/>
            <a:ext cx="453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cxnSp>
        <p:nvCxnSpPr>
          <p:cNvPr id="12" name="Straight Connector 11" descr="Line">
            <a:extLst>
              <a:ext uri="{FF2B5EF4-FFF2-40B4-BE49-F238E27FC236}">
                <a16:creationId xmlns:a16="http://schemas.microsoft.com/office/drawing/2014/main" id="{0D4D8421-B427-472B-95AE-FBBC914ACC5F}"/>
              </a:ext>
            </a:extLst>
          </p:cNvPr>
          <p:cNvCxnSpPr>
            <a:cxnSpLocks/>
          </p:cNvCxnSpPr>
          <p:nvPr/>
        </p:nvCxnSpPr>
        <p:spPr>
          <a:xfrm>
            <a:off x="8128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81554E6-FFC7-4D10-8E15-D72915B89452}"/>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With the investigation areas defined, data analysis can begin</a:t>
            </a:r>
          </a:p>
        </p:txBody>
      </p:sp>
      <p:cxnSp>
        <p:nvCxnSpPr>
          <p:cNvPr id="4" name="Straight Connector 3" descr="Line">
            <a:extLst>
              <a:ext uri="{FF2B5EF4-FFF2-40B4-BE49-F238E27FC236}">
                <a16:creationId xmlns:a16="http://schemas.microsoft.com/office/drawing/2014/main" id="{CCBB58E6-C91B-1FE7-AD95-8DCAC925E3BE}"/>
              </a:ext>
            </a:extLst>
          </p:cNvPr>
          <p:cNvCxnSpPr>
            <a:cxnSpLocks/>
          </p:cNvCxnSpPr>
          <p:nvPr/>
        </p:nvCxnSpPr>
        <p:spPr>
          <a:xfrm>
            <a:off x="4064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Line">
            <a:extLst>
              <a:ext uri="{FF2B5EF4-FFF2-40B4-BE49-F238E27FC236}">
                <a16:creationId xmlns:a16="http://schemas.microsoft.com/office/drawing/2014/main" id="{4D912729-2AAE-B157-E1B8-34DBB86413FE}"/>
              </a:ext>
            </a:extLst>
          </p:cNvPr>
          <p:cNvCxnSpPr>
            <a:cxnSpLocks/>
          </p:cNvCxnSpPr>
          <p:nvPr/>
        </p:nvCxnSpPr>
        <p:spPr>
          <a:xfrm>
            <a:off x="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descr="Line">
            <a:extLst>
              <a:ext uri="{FF2B5EF4-FFF2-40B4-BE49-F238E27FC236}">
                <a16:creationId xmlns:a16="http://schemas.microsoft.com/office/drawing/2014/main" id="{25723A24-8357-3AD0-C6EA-2E9A379FB68A}"/>
              </a:ext>
            </a:extLst>
          </p:cNvPr>
          <p:cNvCxnSpPr>
            <a:cxnSpLocks/>
          </p:cNvCxnSpPr>
          <p:nvPr/>
        </p:nvCxnSpPr>
        <p:spPr>
          <a:xfrm>
            <a:off x="12192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4BA8EDD-287D-73E3-2EB3-7B656BB9E796}"/>
              </a:ext>
            </a:extLst>
          </p:cNvPr>
          <p:cNvSpPr/>
          <p:nvPr/>
        </p:nvSpPr>
        <p:spPr>
          <a:xfrm>
            <a:off x="2491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Artificial Intelligence</a:t>
            </a:r>
          </a:p>
        </p:txBody>
      </p:sp>
      <p:sp>
        <p:nvSpPr>
          <p:cNvPr id="16" name="Rectangle 15">
            <a:extLst>
              <a:ext uri="{FF2B5EF4-FFF2-40B4-BE49-F238E27FC236}">
                <a16:creationId xmlns:a16="http://schemas.microsoft.com/office/drawing/2014/main" id="{02A4BBD5-3BEB-843A-F30C-949B7E2487FB}"/>
              </a:ext>
            </a:extLst>
          </p:cNvPr>
          <p:cNvSpPr/>
          <p:nvPr/>
        </p:nvSpPr>
        <p:spPr>
          <a:xfrm>
            <a:off x="43778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General Trends</a:t>
            </a:r>
          </a:p>
        </p:txBody>
      </p:sp>
      <p:sp>
        <p:nvSpPr>
          <p:cNvPr id="17" name="Rectangle 16">
            <a:extLst>
              <a:ext uri="{FF2B5EF4-FFF2-40B4-BE49-F238E27FC236}">
                <a16:creationId xmlns:a16="http://schemas.microsoft.com/office/drawing/2014/main" id="{053AB5DE-4769-78EC-E415-B445BC1CC368}"/>
              </a:ext>
            </a:extLst>
          </p:cNvPr>
          <p:cNvSpPr/>
          <p:nvPr/>
        </p:nvSpPr>
        <p:spPr>
          <a:xfrm>
            <a:off x="8610600"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COVID-19</a:t>
            </a:r>
          </a:p>
        </p:txBody>
      </p:sp>
      <p:sp>
        <p:nvSpPr>
          <p:cNvPr id="18" name="Content Placeholder 6">
            <a:extLst>
              <a:ext uri="{FF2B5EF4-FFF2-40B4-BE49-F238E27FC236}">
                <a16:creationId xmlns:a16="http://schemas.microsoft.com/office/drawing/2014/main" id="{3DFC3FC9-B793-6EE1-C5E1-A3A18E4EC2B9}"/>
              </a:ext>
            </a:extLst>
          </p:cNvPr>
          <p:cNvSpPr txBox="1">
            <a:spLocks/>
          </p:cNvSpPr>
          <p:nvPr/>
        </p:nvSpPr>
        <p:spPr bwMode="white">
          <a:xfrm>
            <a:off x="88901" y="22923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lnSpc>
                <a:spcPct val="120000"/>
              </a:lnSpc>
              <a:spcBef>
                <a:spcPts val="100"/>
              </a:spcBef>
            </a:pPr>
            <a:r>
              <a:rPr lang="en-US" sz="1900" b="1" dirty="0">
                <a:solidFill>
                  <a:schemeClr val="bg1"/>
                </a:solidFill>
              </a:rPr>
              <a:t>AI Impact on the labor market</a:t>
            </a:r>
          </a:p>
          <a:p>
            <a:pPr marL="584200" lvl="1" indent="-342900">
              <a:lnSpc>
                <a:spcPct val="120000"/>
              </a:lnSpc>
              <a:spcBef>
                <a:spcPts val="100"/>
              </a:spcBef>
              <a:buFont typeface="Courier New" panose="02070309020205020404" pitchFamily="49" charset="0"/>
              <a:buChar char="o"/>
            </a:pPr>
            <a:r>
              <a:rPr lang="en-US" sz="1900" b="1" dirty="0">
                <a:solidFill>
                  <a:schemeClr val="bg1"/>
                </a:solidFill>
              </a:rPr>
              <a:t>Highest Impact areas </a:t>
            </a:r>
          </a:p>
          <a:p>
            <a:pPr marL="127000" indent="-342900">
              <a:lnSpc>
                <a:spcPct val="120000"/>
              </a:lnSpc>
              <a:spcBef>
                <a:spcPts val="100"/>
              </a:spcBef>
            </a:pPr>
            <a:r>
              <a:rPr lang="en-US" sz="1900" b="1" dirty="0">
                <a:solidFill>
                  <a:schemeClr val="bg1"/>
                </a:solidFill>
              </a:rPr>
              <a:t>Future Projections</a:t>
            </a:r>
          </a:p>
        </p:txBody>
      </p:sp>
      <p:sp>
        <p:nvSpPr>
          <p:cNvPr id="19" name="Content Placeholder 6">
            <a:extLst>
              <a:ext uri="{FF2B5EF4-FFF2-40B4-BE49-F238E27FC236}">
                <a16:creationId xmlns:a16="http://schemas.microsoft.com/office/drawing/2014/main" id="{425880C5-5FAE-2C9A-B47C-ECC40EEAC42F}"/>
              </a:ext>
            </a:extLst>
          </p:cNvPr>
          <p:cNvSpPr txBox="1">
            <a:spLocks/>
          </p:cNvSpPr>
          <p:nvPr/>
        </p:nvSpPr>
        <p:spPr bwMode="white">
          <a:xfrm>
            <a:off x="4150499" y="22161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Relation of unemployment to economic industries/sectors</a:t>
            </a:r>
          </a:p>
          <a:p>
            <a:pPr>
              <a:lnSpc>
                <a:spcPct val="120000"/>
              </a:lnSpc>
              <a:spcBef>
                <a:spcPts val="100"/>
              </a:spcBef>
            </a:pPr>
            <a:r>
              <a:rPr lang="en-US" sz="1900" b="1" dirty="0">
                <a:solidFill>
                  <a:schemeClr val="bg1"/>
                </a:solidFill>
              </a:rPr>
              <a:t>Affect of education level on unemployment.</a:t>
            </a:r>
          </a:p>
        </p:txBody>
      </p:sp>
      <p:sp>
        <p:nvSpPr>
          <p:cNvPr id="22" name="Content Placeholder 6">
            <a:extLst>
              <a:ext uri="{FF2B5EF4-FFF2-40B4-BE49-F238E27FC236}">
                <a16:creationId xmlns:a16="http://schemas.microsoft.com/office/drawing/2014/main" id="{8130C2F4-46C4-D678-278D-AFCC2D05A49F}"/>
              </a:ext>
            </a:extLst>
          </p:cNvPr>
          <p:cNvSpPr txBox="1">
            <a:spLocks/>
          </p:cNvSpPr>
          <p:nvPr/>
        </p:nvSpPr>
        <p:spPr bwMode="white">
          <a:xfrm>
            <a:off x="8128002" y="2237723"/>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Impact of COVID-19 on different market sectors</a:t>
            </a:r>
          </a:p>
          <a:p>
            <a:pPr>
              <a:lnSpc>
                <a:spcPct val="120000"/>
              </a:lnSpc>
              <a:spcBef>
                <a:spcPts val="100"/>
              </a:spcBef>
            </a:pPr>
            <a:r>
              <a:rPr lang="en-US" sz="1900" b="1" dirty="0">
                <a:solidFill>
                  <a:schemeClr val="bg1"/>
                </a:solidFill>
              </a:rPr>
              <a:t>Change in unemployment, wages, and jobs before and after covid</a:t>
            </a:r>
          </a:p>
        </p:txBody>
      </p:sp>
      <p:pic>
        <p:nvPicPr>
          <p:cNvPr id="23" name="Picture 22">
            <a:extLst>
              <a:ext uri="{FF2B5EF4-FFF2-40B4-BE49-F238E27FC236}">
                <a16:creationId xmlns:a16="http://schemas.microsoft.com/office/drawing/2014/main" id="{45C1E427-C302-EE15-E0C8-E6DB88D4BD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82318" y="4102645"/>
            <a:ext cx="2325365" cy="1887745"/>
          </a:xfrm>
          <a:prstGeom prst="rect">
            <a:avLst/>
          </a:prstGeom>
        </p:spPr>
      </p:pic>
      <p:pic>
        <p:nvPicPr>
          <p:cNvPr id="24" name="Picture 23">
            <a:extLst>
              <a:ext uri="{FF2B5EF4-FFF2-40B4-BE49-F238E27FC236}">
                <a16:creationId xmlns:a16="http://schemas.microsoft.com/office/drawing/2014/main" id="{D2A8ABA1-2444-C13A-0C52-AD6B7FCD06E8}"/>
              </a:ext>
            </a:extLst>
          </p:cNvPr>
          <p:cNvPicPr>
            <a:picLocks noChangeAspect="1"/>
          </p:cNvPicPr>
          <p:nvPr/>
        </p:nvPicPr>
        <p:blipFill>
          <a:blip r:embed="rId5"/>
          <a:srcRect b="13426"/>
          <a:stretch/>
        </p:blipFill>
        <p:spPr>
          <a:xfrm>
            <a:off x="4698245" y="3666515"/>
            <a:ext cx="2795509" cy="1887745"/>
          </a:xfrm>
          <a:prstGeom prst="rect">
            <a:avLst/>
          </a:prstGeom>
        </p:spPr>
      </p:pic>
      <p:pic>
        <p:nvPicPr>
          <p:cNvPr id="25" name="Picture 24">
            <a:extLst>
              <a:ext uri="{FF2B5EF4-FFF2-40B4-BE49-F238E27FC236}">
                <a16:creationId xmlns:a16="http://schemas.microsoft.com/office/drawing/2014/main" id="{81EA6519-E3CC-C7B3-8604-6010AD3E98D9}"/>
              </a:ext>
            </a:extLst>
          </p:cNvPr>
          <p:cNvPicPr>
            <a:picLocks noChangeAspect="1"/>
          </p:cNvPicPr>
          <p:nvPr/>
        </p:nvPicPr>
        <p:blipFill>
          <a:blip r:embed="rId6"/>
          <a:stretch>
            <a:fillRect/>
          </a:stretch>
        </p:blipFill>
        <p:spPr>
          <a:xfrm>
            <a:off x="534000" y="3641492"/>
            <a:ext cx="2746530" cy="1831592"/>
          </a:xfrm>
          <a:prstGeom prst="rect">
            <a:avLst/>
          </a:prstGeom>
        </p:spPr>
      </p:pic>
    </p:spTree>
    <p:extLst>
      <p:ext uri="{BB962C8B-B14F-4D97-AF65-F5344CB8AC3E}">
        <p14:creationId xmlns:p14="http://schemas.microsoft.com/office/powerpoint/2010/main" val="2165367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0CF75-705F-2FD0-4999-2D0F6D5A1EFD}"/>
            </a:ext>
          </a:extLst>
        </p:cNvPr>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B06F53A9-2997-1880-E161-03AF854700FC}"/>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C4A0CAF8-3B1E-0002-1021-796070A81313}"/>
              </a:ext>
            </a:extLst>
          </p:cNvPr>
          <p:cNvSpPr/>
          <p:nvPr/>
        </p:nvSpPr>
        <p:spPr>
          <a:xfrm>
            <a:off x="2400" y="-93618"/>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9EFC2A82-1E1B-BBBB-2A08-C5CD6C975C9F}"/>
              </a:ext>
            </a:extLst>
          </p:cNvPr>
          <p:cNvSpPr>
            <a:spLocks noGrp="1"/>
          </p:cNvSpPr>
          <p:nvPr>
            <p:ph type="title"/>
          </p:nvPr>
        </p:nvSpPr>
        <p:spPr bwMode="white">
          <a:xfrm>
            <a:off x="838200" y="329956"/>
            <a:ext cx="10515600" cy="1325563"/>
          </a:xfrm>
        </p:spPr>
        <p:txBody>
          <a:bodyPr/>
          <a:lstStyle/>
          <a:p>
            <a:r>
              <a:rPr lang="en-US" dirty="0">
                <a:solidFill>
                  <a:schemeClr val="bg1"/>
                </a:solidFill>
              </a:rPr>
              <a:t>Areas Of Investigation</a:t>
            </a:r>
            <a:endParaRPr lang="en-US" dirty="0"/>
          </a:p>
        </p:txBody>
      </p:sp>
      <p:sp>
        <p:nvSpPr>
          <p:cNvPr id="5" name="Slide Number Placeholder 4">
            <a:extLst>
              <a:ext uri="{FF2B5EF4-FFF2-40B4-BE49-F238E27FC236}">
                <a16:creationId xmlns:a16="http://schemas.microsoft.com/office/drawing/2014/main" id="{4DE7863C-B686-F56F-8156-9802CDE899F3}"/>
              </a:ext>
            </a:extLst>
          </p:cNvPr>
          <p:cNvSpPr>
            <a:spLocks noGrp="1"/>
          </p:cNvSpPr>
          <p:nvPr>
            <p:ph type="sldNum" sz="quarter" idx="12"/>
          </p:nvPr>
        </p:nvSpPr>
        <p:spPr/>
        <p:txBody>
          <a:bodyPr/>
          <a:lstStyle/>
          <a:p>
            <a:fld id="{82EE24B5-652C-4DB5-B7C3-B5BBEC1280B1}" type="slidenum">
              <a:rPr lang="en-US" smtClean="0"/>
              <a:t>4</a:t>
            </a:fld>
            <a:endParaRPr lang="en-US" dirty="0"/>
          </a:p>
        </p:txBody>
      </p:sp>
      <p:sp>
        <p:nvSpPr>
          <p:cNvPr id="11" name="object 5" descr="Beige rectangle">
            <a:extLst>
              <a:ext uri="{FF2B5EF4-FFF2-40B4-BE49-F238E27FC236}">
                <a16:creationId xmlns:a16="http://schemas.microsoft.com/office/drawing/2014/main" id="{74003520-1360-60AC-A0E5-9815833E7934}"/>
              </a:ext>
            </a:extLst>
          </p:cNvPr>
          <p:cNvSpPr/>
          <p:nvPr/>
        </p:nvSpPr>
        <p:spPr bwMode="white">
          <a:xfrm>
            <a:off x="947607" y="1324564"/>
            <a:ext cx="453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cxnSp>
        <p:nvCxnSpPr>
          <p:cNvPr id="12" name="Straight Connector 11" descr="Line">
            <a:extLst>
              <a:ext uri="{FF2B5EF4-FFF2-40B4-BE49-F238E27FC236}">
                <a16:creationId xmlns:a16="http://schemas.microsoft.com/office/drawing/2014/main" id="{39931372-1C8F-97E2-4DF9-43548EA18BE5}"/>
              </a:ext>
            </a:extLst>
          </p:cNvPr>
          <p:cNvCxnSpPr>
            <a:cxnSpLocks/>
          </p:cNvCxnSpPr>
          <p:nvPr/>
        </p:nvCxnSpPr>
        <p:spPr>
          <a:xfrm>
            <a:off x="8128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3C8D51-941A-85AC-B463-868BC8FB8D7B}"/>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Starting with Artificial Intelligence</a:t>
            </a:r>
          </a:p>
        </p:txBody>
      </p:sp>
      <p:cxnSp>
        <p:nvCxnSpPr>
          <p:cNvPr id="4" name="Straight Connector 3" descr="Line">
            <a:extLst>
              <a:ext uri="{FF2B5EF4-FFF2-40B4-BE49-F238E27FC236}">
                <a16:creationId xmlns:a16="http://schemas.microsoft.com/office/drawing/2014/main" id="{727D7ACC-1A50-ED4B-4943-9263BFAE28D9}"/>
              </a:ext>
            </a:extLst>
          </p:cNvPr>
          <p:cNvCxnSpPr>
            <a:cxnSpLocks/>
          </p:cNvCxnSpPr>
          <p:nvPr/>
        </p:nvCxnSpPr>
        <p:spPr>
          <a:xfrm>
            <a:off x="4064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Line">
            <a:extLst>
              <a:ext uri="{FF2B5EF4-FFF2-40B4-BE49-F238E27FC236}">
                <a16:creationId xmlns:a16="http://schemas.microsoft.com/office/drawing/2014/main" id="{FAC2B7AD-3360-F7D5-8CE4-CC9C4486499C}"/>
              </a:ext>
            </a:extLst>
          </p:cNvPr>
          <p:cNvCxnSpPr>
            <a:cxnSpLocks/>
          </p:cNvCxnSpPr>
          <p:nvPr/>
        </p:nvCxnSpPr>
        <p:spPr>
          <a:xfrm>
            <a:off x="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descr="Line">
            <a:extLst>
              <a:ext uri="{FF2B5EF4-FFF2-40B4-BE49-F238E27FC236}">
                <a16:creationId xmlns:a16="http://schemas.microsoft.com/office/drawing/2014/main" id="{B9885B7D-A940-84FF-D6EC-9291FD882823}"/>
              </a:ext>
            </a:extLst>
          </p:cNvPr>
          <p:cNvCxnSpPr>
            <a:cxnSpLocks/>
          </p:cNvCxnSpPr>
          <p:nvPr/>
        </p:nvCxnSpPr>
        <p:spPr>
          <a:xfrm>
            <a:off x="12192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2C1FAB5-6C81-E6A3-0A0A-61CB5EE1BB46}"/>
              </a:ext>
            </a:extLst>
          </p:cNvPr>
          <p:cNvSpPr/>
          <p:nvPr/>
        </p:nvSpPr>
        <p:spPr>
          <a:xfrm>
            <a:off x="2491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Artificial Intelligence</a:t>
            </a:r>
          </a:p>
        </p:txBody>
      </p:sp>
      <p:sp>
        <p:nvSpPr>
          <p:cNvPr id="16" name="Rectangle 15">
            <a:extLst>
              <a:ext uri="{FF2B5EF4-FFF2-40B4-BE49-F238E27FC236}">
                <a16:creationId xmlns:a16="http://schemas.microsoft.com/office/drawing/2014/main" id="{35959F93-8C52-1E73-B400-3527B8AA171A}"/>
              </a:ext>
            </a:extLst>
          </p:cNvPr>
          <p:cNvSpPr/>
          <p:nvPr/>
        </p:nvSpPr>
        <p:spPr>
          <a:xfrm>
            <a:off x="43778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General Trends</a:t>
            </a:r>
          </a:p>
        </p:txBody>
      </p:sp>
      <p:sp>
        <p:nvSpPr>
          <p:cNvPr id="17" name="Rectangle 16">
            <a:extLst>
              <a:ext uri="{FF2B5EF4-FFF2-40B4-BE49-F238E27FC236}">
                <a16:creationId xmlns:a16="http://schemas.microsoft.com/office/drawing/2014/main" id="{7296B094-EE5C-A03A-FAEE-F1C146516529}"/>
              </a:ext>
            </a:extLst>
          </p:cNvPr>
          <p:cNvSpPr/>
          <p:nvPr/>
        </p:nvSpPr>
        <p:spPr>
          <a:xfrm>
            <a:off x="8610600"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COVID-19</a:t>
            </a:r>
          </a:p>
        </p:txBody>
      </p:sp>
      <p:sp>
        <p:nvSpPr>
          <p:cNvPr id="18" name="Content Placeholder 6">
            <a:extLst>
              <a:ext uri="{FF2B5EF4-FFF2-40B4-BE49-F238E27FC236}">
                <a16:creationId xmlns:a16="http://schemas.microsoft.com/office/drawing/2014/main" id="{2FD1C9AF-A15A-D578-F843-63C5AA795420}"/>
              </a:ext>
            </a:extLst>
          </p:cNvPr>
          <p:cNvSpPr txBox="1">
            <a:spLocks/>
          </p:cNvSpPr>
          <p:nvPr/>
        </p:nvSpPr>
        <p:spPr bwMode="white">
          <a:xfrm>
            <a:off x="88901" y="22923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lnSpc>
                <a:spcPct val="120000"/>
              </a:lnSpc>
              <a:spcBef>
                <a:spcPts val="100"/>
              </a:spcBef>
            </a:pPr>
            <a:r>
              <a:rPr lang="en-US" sz="1900" b="1" dirty="0">
                <a:solidFill>
                  <a:schemeClr val="bg1"/>
                </a:solidFill>
              </a:rPr>
              <a:t>AI Impact on the labor market</a:t>
            </a:r>
          </a:p>
          <a:p>
            <a:pPr marL="584200" lvl="1" indent="-342900">
              <a:lnSpc>
                <a:spcPct val="120000"/>
              </a:lnSpc>
              <a:spcBef>
                <a:spcPts val="100"/>
              </a:spcBef>
              <a:buFont typeface="Courier New" panose="02070309020205020404" pitchFamily="49" charset="0"/>
              <a:buChar char="o"/>
            </a:pPr>
            <a:r>
              <a:rPr lang="en-US" sz="1900" b="1" dirty="0">
                <a:solidFill>
                  <a:schemeClr val="bg1"/>
                </a:solidFill>
              </a:rPr>
              <a:t>Highest Impact areas </a:t>
            </a:r>
          </a:p>
          <a:p>
            <a:pPr marL="127000" indent="-342900">
              <a:lnSpc>
                <a:spcPct val="120000"/>
              </a:lnSpc>
              <a:spcBef>
                <a:spcPts val="100"/>
              </a:spcBef>
            </a:pPr>
            <a:r>
              <a:rPr lang="en-US" sz="1900" b="1" dirty="0">
                <a:solidFill>
                  <a:schemeClr val="bg1"/>
                </a:solidFill>
              </a:rPr>
              <a:t>Future Projections</a:t>
            </a:r>
          </a:p>
        </p:txBody>
      </p:sp>
      <p:sp>
        <p:nvSpPr>
          <p:cNvPr id="19" name="Content Placeholder 6">
            <a:extLst>
              <a:ext uri="{FF2B5EF4-FFF2-40B4-BE49-F238E27FC236}">
                <a16:creationId xmlns:a16="http://schemas.microsoft.com/office/drawing/2014/main" id="{3BD2CD0E-AA1B-FBB1-4382-FA8350F62759}"/>
              </a:ext>
            </a:extLst>
          </p:cNvPr>
          <p:cNvSpPr txBox="1">
            <a:spLocks/>
          </p:cNvSpPr>
          <p:nvPr/>
        </p:nvSpPr>
        <p:spPr bwMode="white">
          <a:xfrm>
            <a:off x="4150499" y="22161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Relation of unemployment to economic industries/sectors</a:t>
            </a:r>
          </a:p>
          <a:p>
            <a:pPr>
              <a:lnSpc>
                <a:spcPct val="120000"/>
              </a:lnSpc>
              <a:spcBef>
                <a:spcPts val="100"/>
              </a:spcBef>
            </a:pPr>
            <a:r>
              <a:rPr lang="en-US" sz="1900" b="1" dirty="0">
                <a:solidFill>
                  <a:schemeClr val="bg1"/>
                </a:solidFill>
              </a:rPr>
              <a:t>Affect of education level on unemployment.</a:t>
            </a:r>
          </a:p>
        </p:txBody>
      </p:sp>
      <p:pic>
        <p:nvPicPr>
          <p:cNvPr id="23" name="Picture 22">
            <a:extLst>
              <a:ext uri="{FF2B5EF4-FFF2-40B4-BE49-F238E27FC236}">
                <a16:creationId xmlns:a16="http://schemas.microsoft.com/office/drawing/2014/main" id="{5953DF73-8BBF-A36A-6CAB-9DC2B14F07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82318" y="4034551"/>
            <a:ext cx="2325365" cy="1887745"/>
          </a:xfrm>
          <a:prstGeom prst="rect">
            <a:avLst/>
          </a:prstGeom>
        </p:spPr>
      </p:pic>
      <p:pic>
        <p:nvPicPr>
          <p:cNvPr id="24" name="Picture 23">
            <a:extLst>
              <a:ext uri="{FF2B5EF4-FFF2-40B4-BE49-F238E27FC236}">
                <a16:creationId xmlns:a16="http://schemas.microsoft.com/office/drawing/2014/main" id="{58D158F5-5246-8AF9-6225-897950E3953A}"/>
              </a:ext>
            </a:extLst>
          </p:cNvPr>
          <p:cNvPicPr>
            <a:picLocks noChangeAspect="1"/>
          </p:cNvPicPr>
          <p:nvPr/>
        </p:nvPicPr>
        <p:blipFill>
          <a:blip r:embed="rId5"/>
          <a:srcRect b="13426"/>
          <a:stretch/>
        </p:blipFill>
        <p:spPr>
          <a:xfrm>
            <a:off x="4698245" y="3666515"/>
            <a:ext cx="2795509" cy="1887745"/>
          </a:xfrm>
          <a:prstGeom prst="rect">
            <a:avLst/>
          </a:prstGeom>
        </p:spPr>
      </p:pic>
      <p:pic>
        <p:nvPicPr>
          <p:cNvPr id="25" name="Picture 24">
            <a:extLst>
              <a:ext uri="{FF2B5EF4-FFF2-40B4-BE49-F238E27FC236}">
                <a16:creationId xmlns:a16="http://schemas.microsoft.com/office/drawing/2014/main" id="{6941D827-8377-790E-1C61-414A3289705B}"/>
              </a:ext>
            </a:extLst>
          </p:cNvPr>
          <p:cNvPicPr>
            <a:picLocks noChangeAspect="1"/>
          </p:cNvPicPr>
          <p:nvPr/>
        </p:nvPicPr>
        <p:blipFill>
          <a:blip r:embed="rId6"/>
          <a:stretch>
            <a:fillRect/>
          </a:stretch>
        </p:blipFill>
        <p:spPr>
          <a:xfrm>
            <a:off x="534000" y="3641492"/>
            <a:ext cx="2746530" cy="1831592"/>
          </a:xfrm>
          <a:prstGeom prst="rect">
            <a:avLst/>
          </a:prstGeom>
        </p:spPr>
      </p:pic>
      <p:sp>
        <p:nvSpPr>
          <p:cNvPr id="9" name="Rectangle 8">
            <a:extLst>
              <a:ext uri="{FF2B5EF4-FFF2-40B4-BE49-F238E27FC236}">
                <a16:creationId xmlns:a16="http://schemas.microsoft.com/office/drawing/2014/main" id="{F38CC3DE-D6D3-D410-9BB9-7806E14C5F0A}"/>
              </a:ext>
            </a:extLst>
          </p:cNvPr>
          <p:cNvSpPr/>
          <p:nvPr/>
        </p:nvSpPr>
        <p:spPr>
          <a:xfrm>
            <a:off x="64122" y="1581155"/>
            <a:ext cx="3972693" cy="440923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6">
            <a:extLst>
              <a:ext uri="{FF2B5EF4-FFF2-40B4-BE49-F238E27FC236}">
                <a16:creationId xmlns:a16="http://schemas.microsoft.com/office/drawing/2014/main" id="{BB066043-E420-EFB3-9A4D-5A8B8706CFB2}"/>
              </a:ext>
            </a:extLst>
          </p:cNvPr>
          <p:cNvSpPr txBox="1">
            <a:spLocks/>
          </p:cNvSpPr>
          <p:nvPr/>
        </p:nvSpPr>
        <p:spPr bwMode="white">
          <a:xfrm>
            <a:off x="8128002" y="2237723"/>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Impact of COVID-19 on different market sectors</a:t>
            </a:r>
          </a:p>
          <a:p>
            <a:pPr>
              <a:lnSpc>
                <a:spcPct val="120000"/>
              </a:lnSpc>
              <a:spcBef>
                <a:spcPts val="100"/>
              </a:spcBef>
            </a:pPr>
            <a:r>
              <a:rPr lang="en-US" sz="1900" b="1" dirty="0">
                <a:solidFill>
                  <a:schemeClr val="bg1"/>
                </a:solidFill>
              </a:rPr>
              <a:t>Change in unemployment, wages, and jobs before and after covid</a:t>
            </a:r>
          </a:p>
        </p:txBody>
      </p:sp>
      <p:sp>
        <p:nvSpPr>
          <p:cNvPr id="3" name="Rectangle 2">
            <a:extLst>
              <a:ext uri="{FF2B5EF4-FFF2-40B4-BE49-F238E27FC236}">
                <a16:creationId xmlns:a16="http://schemas.microsoft.com/office/drawing/2014/main" id="{B3A97C87-4429-7DF4-2537-3E6ADF28A979}"/>
              </a:ext>
            </a:extLst>
          </p:cNvPr>
          <p:cNvSpPr/>
          <p:nvPr/>
        </p:nvSpPr>
        <p:spPr>
          <a:xfrm>
            <a:off x="4101679" y="1447801"/>
            <a:ext cx="7977379" cy="4652542"/>
          </a:xfrm>
          <a:prstGeom prst="rect">
            <a:avLst/>
          </a:prstGeom>
          <a:solidFill>
            <a:srgbClr val="0029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154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45799-BDEC-2552-99EF-A2F0ED8A281E}"/>
              </a:ext>
            </a:extLst>
          </p:cNvPr>
          <p:cNvSpPr>
            <a:spLocks noGrp="1"/>
          </p:cNvSpPr>
          <p:nvPr>
            <p:ph type="title"/>
          </p:nvPr>
        </p:nvSpPr>
        <p:spPr>
          <a:xfrm>
            <a:off x="1060704" y="0"/>
            <a:ext cx="10328148" cy="723101"/>
          </a:xfrm>
        </p:spPr>
        <p:txBody>
          <a:bodyPr/>
          <a:lstStyle/>
          <a:p>
            <a:pPr algn="ctr"/>
            <a:r>
              <a:rPr lang="en-US" dirty="0"/>
              <a:t>AI Impact in the Labor Market  </a:t>
            </a:r>
          </a:p>
        </p:txBody>
      </p:sp>
      <p:sp>
        <p:nvSpPr>
          <p:cNvPr id="3" name="Slide Number Placeholder 2">
            <a:extLst>
              <a:ext uri="{FF2B5EF4-FFF2-40B4-BE49-F238E27FC236}">
                <a16:creationId xmlns:a16="http://schemas.microsoft.com/office/drawing/2014/main" id="{8853E35C-109D-EF94-D18D-0BFE01AD2E0D}"/>
              </a:ext>
            </a:extLst>
          </p:cNvPr>
          <p:cNvSpPr>
            <a:spLocks noGrp="1"/>
          </p:cNvSpPr>
          <p:nvPr>
            <p:ph type="sldNum" sz="quarter" idx="12"/>
          </p:nvPr>
        </p:nvSpPr>
        <p:spPr/>
        <p:txBody>
          <a:bodyPr/>
          <a:lstStyle/>
          <a:p>
            <a:fld id="{82EE24B5-652C-4DB5-B7C3-B5BBEC1280B1}" type="slidenum">
              <a:rPr lang="en-US" noProof="0" smtClean="0"/>
              <a:t>5</a:t>
            </a:fld>
            <a:endParaRPr lang="en-US" noProof="0" dirty="0"/>
          </a:p>
        </p:txBody>
      </p:sp>
      <p:pic>
        <p:nvPicPr>
          <p:cNvPr id="12" name="Picture 11">
            <a:extLst>
              <a:ext uri="{FF2B5EF4-FFF2-40B4-BE49-F238E27FC236}">
                <a16:creationId xmlns:a16="http://schemas.microsoft.com/office/drawing/2014/main" id="{BBB43FB1-F8C1-83C0-C008-FA9343137DC2}"/>
              </a:ext>
            </a:extLst>
          </p:cNvPr>
          <p:cNvPicPr>
            <a:picLocks noChangeAspect="1"/>
          </p:cNvPicPr>
          <p:nvPr/>
        </p:nvPicPr>
        <p:blipFill>
          <a:blip r:embed="rId2"/>
          <a:stretch>
            <a:fillRect/>
          </a:stretch>
        </p:blipFill>
        <p:spPr>
          <a:xfrm>
            <a:off x="1161288" y="580987"/>
            <a:ext cx="9746857" cy="5086087"/>
          </a:xfrm>
          <a:prstGeom prst="rect">
            <a:avLst/>
          </a:prstGeom>
        </p:spPr>
      </p:pic>
      <p:sp>
        <p:nvSpPr>
          <p:cNvPr id="36" name="Title 1">
            <a:extLst>
              <a:ext uri="{FF2B5EF4-FFF2-40B4-BE49-F238E27FC236}">
                <a16:creationId xmlns:a16="http://schemas.microsoft.com/office/drawing/2014/main" id="{47ADFBDE-AEC5-8C9E-AB25-60C99D520ABE}"/>
              </a:ext>
            </a:extLst>
          </p:cNvPr>
          <p:cNvSpPr txBox="1">
            <a:spLocks/>
          </p:cNvSpPr>
          <p:nvPr/>
        </p:nvSpPr>
        <p:spPr>
          <a:xfrm>
            <a:off x="0" y="5620723"/>
            <a:ext cx="12192000" cy="1334655"/>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algn="just">
              <a:lnSpc>
                <a:spcPct val="120000"/>
              </a:lnSpc>
            </a:pPr>
            <a:r>
              <a:rPr lang="en-US" sz="2000" b="0" dirty="0">
                <a:solidFill>
                  <a:schemeClr val="tx1"/>
                </a:solidFill>
              </a:rPr>
              <a:t>The heatmap represents the distribution of AI jobs across various industries and states in 2023. It visualizes the distribution of AI jobs across various industries and states in 2023. Darker shades represent higher concentrations of AI jobs. Industries like </a:t>
            </a:r>
            <a:r>
              <a:rPr lang="en-US" sz="2000" b="0" i="1" dirty="0">
                <a:solidFill>
                  <a:schemeClr val="tx1"/>
                </a:solidFill>
              </a:rPr>
              <a:t>Information</a:t>
            </a:r>
            <a:r>
              <a:rPr lang="en-US" sz="2000" b="0" dirty="0">
                <a:solidFill>
                  <a:schemeClr val="tx1"/>
                </a:solidFill>
              </a:rPr>
              <a:t> and </a:t>
            </a:r>
            <a:r>
              <a:rPr lang="en-US" sz="2000" b="0" i="1" dirty="0">
                <a:solidFill>
                  <a:schemeClr val="tx1"/>
                </a:solidFill>
              </a:rPr>
              <a:t>Scientific and Tech Services </a:t>
            </a:r>
            <a:r>
              <a:rPr lang="en-US" sz="2000" b="0" dirty="0">
                <a:solidFill>
                  <a:schemeClr val="tx1"/>
                </a:solidFill>
              </a:rPr>
              <a:t>show a significant number of AI jobs in states such as California and Massachusetts. This visualization helps identify trends and concentrations of AI employment, which can guide strategic decision-making and workforce development in the AI sector.</a:t>
            </a:r>
          </a:p>
          <a:p>
            <a:pPr algn="r">
              <a:lnSpc>
                <a:spcPct val="120000"/>
              </a:lnSpc>
            </a:pPr>
            <a:r>
              <a:rPr lang="en-US" sz="1200" i="1" dirty="0">
                <a:solidFill>
                  <a:schemeClr val="tx1"/>
                </a:solidFill>
              </a:rPr>
              <a:t>Stanford University. (2023). AI Index Report. AI Index. Retrieved January 25, 2025, from https://aiindex.stanford.edu/report/</a:t>
            </a:r>
          </a:p>
          <a:p>
            <a:pPr algn="just">
              <a:lnSpc>
                <a:spcPct val="120000"/>
              </a:lnSpc>
            </a:pPr>
            <a:endParaRPr lang="en-US" sz="2000" b="0" dirty="0">
              <a:solidFill>
                <a:schemeClr val="tx1"/>
              </a:solidFill>
            </a:endParaRPr>
          </a:p>
        </p:txBody>
      </p:sp>
    </p:spTree>
    <p:extLst>
      <p:ext uri="{BB962C8B-B14F-4D97-AF65-F5344CB8AC3E}">
        <p14:creationId xmlns:p14="http://schemas.microsoft.com/office/powerpoint/2010/main" val="2591982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EB252-241A-9AE1-9478-E7041EF90900}"/>
              </a:ext>
            </a:extLst>
          </p:cNvPr>
          <p:cNvSpPr>
            <a:spLocks noGrp="1"/>
          </p:cNvSpPr>
          <p:nvPr>
            <p:ph type="title"/>
          </p:nvPr>
        </p:nvSpPr>
        <p:spPr>
          <a:xfrm>
            <a:off x="678581" y="60325"/>
            <a:ext cx="10834838" cy="960001"/>
          </a:xfrm>
        </p:spPr>
        <p:txBody>
          <a:bodyPr/>
          <a:lstStyle/>
          <a:p>
            <a:pPr algn="ctr"/>
            <a:r>
              <a:rPr lang="en-US" dirty="0"/>
              <a:t>US in the World: A Global Perspective on AI Jobs</a:t>
            </a:r>
          </a:p>
        </p:txBody>
      </p:sp>
      <p:sp>
        <p:nvSpPr>
          <p:cNvPr id="3" name="Slide Number Placeholder 2">
            <a:extLst>
              <a:ext uri="{FF2B5EF4-FFF2-40B4-BE49-F238E27FC236}">
                <a16:creationId xmlns:a16="http://schemas.microsoft.com/office/drawing/2014/main" id="{02FD5BB9-78B3-D2F2-FD3E-7C22630FA212}"/>
              </a:ext>
            </a:extLst>
          </p:cNvPr>
          <p:cNvSpPr>
            <a:spLocks noGrp="1"/>
          </p:cNvSpPr>
          <p:nvPr>
            <p:ph type="sldNum" sz="quarter" idx="12"/>
          </p:nvPr>
        </p:nvSpPr>
        <p:spPr/>
        <p:txBody>
          <a:bodyPr/>
          <a:lstStyle/>
          <a:p>
            <a:fld id="{82EE24B5-652C-4DB5-B7C3-B5BBEC1280B1}" type="slidenum">
              <a:rPr lang="en-US" noProof="0" smtClean="0"/>
              <a:t>6</a:t>
            </a:fld>
            <a:endParaRPr lang="en-US" noProof="0" dirty="0"/>
          </a:p>
        </p:txBody>
      </p:sp>
      <p:sp>
        <p:nvSpPr>
          <p:cNvPr id="24" name="TextBox 23">
            <a:extLst>
              <a:ext uri="{FF2B5EF4-FFF2-40B4-BE49-F238E27FC236}">
                <a16:creationId xmlns:a16="http://schemas.microsoft.com/office/drawing/2014/main" id="{4EA7EC18-E6DF-1172-29AA-ECD59915FF6C}"/>
              </a:ext>
            </a:extLst>
          </p:cNvPr>
          <p:cNvSpPr txBox="1"/>
          <p:nvPr/>
        </p:nvSpPr>
        <p:spPr>
          <a:xfrm>
            <a:off x="0" y="5251179"/>
            <a:ext cx="12192000" cy="1615827"/>
          </a:xfrm>
          <a:prstGeom prst="rect">
            <a:avLst/>
          </a:prstGeom>
          <a:noFill/>
        </p:spPr>
        <p:txBody>
          <a:bodyPr wrap="square">
            <a:spAutoFit/>
          </a:bodyPr>
          <a:lstStyle/>
          <a:p>
            <a:r>
              <a:rPr lang="en-US" dirty="0"/>
              <a:t>This choropleth map visualizes the distribution of AI jobs across various countries in 2023. The color intensity indicates the number of AI jobs, with darker shades representing higher concentrations. This map highlights global hotspots for AI employment and provides insights into how different countries are adopting and integrating AI technologies.</a:t>
            </a:r>
          </a:p>
          <a:p>
            <a:endParaRPr lang="en-US" dirty="0"/>
          </a:p>
          <a:p>
            <a:pPr algn="r"/>
            <a:r>
              <a:rPr lang="en-US" sz="900" b="1" i="1" dirty="0"/>
              <a:t>Stanford University. (2023). AI Index Report. AI Index. Retrieved January 25, 2025, from https://aiindex.stanford.edu/report/</a:t>
            </a:r>
          </a:p>
          <a:p>
            <a:endParaRPr lang="en-US" dirty="0"/>
          </a:p>
        </p:txBody>
      </p:sp>
      <p:pic>
        <p:nvPicPr>
          <p:cNvPr id="5" name="Picture 4" descr="A map of the world&#10;&#10;AI-generated content may be incorrect.">
            <a:extLst>
              <a:ext uri="{FF2B5EF4-FFF2-40B4-BE49-F238E27FC236}">
                <a16:creationId xmlns:a16="http://schemas.microsoft.com/office/drawing/2014/main" id="{684710F4-9334-4305-C13A-52A2E4CA1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0326"/>
            <a:ext cx="12192000" cy="3944213"/>
          </a:xfrm>
          <a:prstGeom prst="rect">
            <a:avLst/>
          </a:prstGeom>
        </p:spPr>
      </p:pic>
    </p:spTree>
    <p:extLst>
      <p:ext uri="{BB962C8B-B14F-4D97-AF65-F5344CB8AC3E}">
        <p14:creationId xmlns:p14="http://schemas.microsoft.com/office/powerpoint/2010/main" val="3203266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3CCBF-231E-01B7-F328-BE8EC0689C85}"/>
            </a:ext>
          </a:extLst>
        </p:cNvPr>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9C7F4311-6C60-6F96-074A-738295222381}"/>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DC8EF6E6-8D55-CDEB-FC39-875811C32F96}"/>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0FB89C24-8B15-25FE-0CFD-B82BBAB25AB2}"/>
              </a:ext>
            </a:extLst>
          </p:cNvPr>
          <p:cNvSpPr>
            <a:spLocks noGrp="1"/>
          </p:cNvSpPr>
          <p:nvPr>
            <p:ph type="title"/>
          </p:nvPr>
        </p:nvSpPr>
        <p:spPr bwMode="white">
          <a:xfrm>
            <a:off x="838200" y="329956"/>
            <a:ext cx="10515600" cy="1325563"/>
          </a:xfrm>
        </p:spPr>
        <p:txBody>
          <a:bodyPr/>
          <a:lstStyle/>
          <a:p>
            <a:r>
              <a:rPr lang="en-US" dirty="0">
                <a:solidFill>
                  <a:schemeClr val="bg1"/>
                </a:solidFill>
              </a:rPr>
              <a:t>Areas Of Investigation</a:t>
            </a:r>
            <a:endParaRPr lang="en-US" dirty="0"/>
          </a:p>
        </p:txBody>
      </p:sp>
      <p:sp>
        <p:nvSpPr>
          <p:cNvPr id="5" name="Slide Number Placeholder 4">
            <a:extLst>
              <a:ext uri="{FF2B5EF4-FFF2-40B4-BE49-F238E27FC236}">
                <a16:creationId xmlns:a16="http://schemas.microsoft.com/office/drawing/2014/main" id="{8361C59E-5B96-6C8D-BBE5-60D0E42AFC64}"/>
              </a:ext>
            </a:extLst>
          </p:cNvPr>
          <p:cNvSpPr>
            <a:spLocks noGrp="1"/>
          </p:cNvSpPr>
          <p:nvPr>
            <p:ph type="sldNum" sz="quarter" idx="12"/>
          </p:nvPr>
        </p:nvSpPr>
        <p:spPr/>
        <p:txBody>
          <a:bodyPr/>
          <a:lstStyle/>
          <a:p>
            <a:fld id="{82EE24B5-652C-4DB5-B7C3-B5BBEC1280B1}" type="slidenum">
              <a:rPr lang="en-US" smtClean="0"/>
              <a:t>7</a:t>
            </a:fld>
            <a:endParaRPr lang="en-US" dirty="0"/>
          </a:p>
        </p:txBody>
      </p:sp>
      <p:sp>
        <p:nvSpPr>
          <p:cNvPr id="11" name="object 5" descr="Beige rectangle">
            <a:extLst>
              <a:ext uri="{FF2B5EF4-FFF2-40B4-BE49-F238E27FC236}">
                <a16:creationId xmlns:a16="http://schemas.microsoft.com/office/drawing/2014/main" id="{B2D8C786-AF11-F021-C310-2DFB8F94EE69}"/>
              </a:ext>
            </a:extLst>
          </p:cNvPr>
          <p:cNvSpPr/>
          <p:nvPr/>
        </p:nvSpPr>
        <p:spPr bwMode="white">
          <a:xfrm>
            <a:off x="947607" y="1324564"/>
            <a:ext cx="453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cxnSp>
        <p:nvCxnSpPr>
          <p:cNvPr id="12" name="Straight Connector 11" descr="Line">
            <a:extLst>
              <a:ext uri="{FF2B5EF4-FFF2-40B4-BE49-F238E27FC236}">
                <a16:creationId xmlns:a16="http://schemas.microsoft.com/office/drawing/2014/main" id="{4036A132-2360-B620-0A9F-DAF42814A195}"/>
              </a:ext>
            </a:extLst>
          </p:cNvPr>
          <p:cNvCxnSpPr>
            <a:cxnSpLocks/>
          </p:cNvCxnSpPr>
          <p:nvPr/>
        </p:nvCxnSpPr>
        <p:spPr>
          <a:xfrm>
            <a:off x="8128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DAB8F4B-E64A-93BA-695B-FBE96EAEEB86}"/>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Moving onto General Trends</a:t>
            </a:r>
          </a:p>
        </p:txBody>
      </p:sp>
      <p:cxnSp>
        <p:nvCxnSpPr>
          <p:cNvPr id="4" name="Straight Connector 3" descr="Line">
            <a:extLst>
              <a:ext uri="{FF2B5EF4-FFF2-40B4-BE49-F238E27FC236}">
                <a16:creationId xmlns:a16="http://schemas.microsoft.com/office/drawing/2014/main" id="{451A64B2-386B-DA0A-CC56-667F8A202A66}"/>
              </a:ext>
            </a:extLst>
          </p:cNvPr>
          <p:cNvCxnSpPr>
            <a:cxnSpLocks/>
          </p:cNvCxnSpPr>
          <p:nvPr/>
        </p:nvCxnSpPr>
        <p:spPr>
          <a:xfrm>
            <a:off x="4064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Line">
            <a:extLst>
              <a:ext uri="{FF2B5EF4-FFF2-40B4-BE49-F238E27FC236}">
                <a16:creationId xmlns:a16="http://schemas.microsoft.com/office/drawing/2014/main" id="{2154E00A-44C6-E303-4D60-6B9E0FA60318}"/>
              </a:ext>
            </a:extLst>
          </p:cNvPr>
          <p:cNvCxnSpPr>
            <a:cxnSpLocks/>
          </p:cNvCxnSpPr>
          <p:nvPr/>
        </p:nvCxnSpPr>
        <p:spPr>
          <a:xfrm>
            <a:off x="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descr="Line">
            <a:extLst>
              <a:ext uri="{FF2B5EF4-FFF2-40B4-BE49-F238E27FC236}">
                <a16:creationId xmlns:a16="http://schemas.microsoft.com/office/drawing/2014/main" id="{4798D61C-FC9F-6C58-EB53-06BB9280DFEF}"/>
              </a:ext>
            </a:extLst>
          </p:cNvPr>
          <p:cNvCxnSpPr>
            <a:cxnSpLocks/>
          </p:cNvCxnSpPr>
          <p:nvPr/>
        </p:nvCxnSpPr>
        <p:spPr>
          <a:xfrm>
            <a:off x="12192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5C8417F-CB9A-BFFA-A08F-97FDC015AB09}"/>
              </a:ext>
            </a:extLst>
          </p:cNvPr>
          <p:cNvSpPr/>
          <p:nvPr/>
        </p:nvSpPr>
        <p:spPr>
          <a:xfrm>
            <a:off x="2491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Artificial Intelligence</a:t>
            </a:r>
          </a:p>
        </p:txBody>
      </p:sp>
      <p:sp>
        <p:nvSpPr>
          <p:cNvPr id="16" name="Rectangle 15">
            <a:extLst>
              <a:ext uri="{FF2B5EF4-FFF2-40B4-BE49-F238E27FC236}">
                <a16:creationId xmlns:a16="http://schemas.microsoft.com/office/drawing/2014/main" id="{0C37292B-2FAB-8004-262D-21DAC46A257E}"/>
              </a:ext>
            </a:extLst>
          </p:cNvPr>
          <p:cNvSpPr/>
          <p:nvPr/>
        </p:nvSpPr>
        <p:spPr>
          <a:xfrm>
            <a:off x="43778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General Trends</a:t>
            </a:r>
          </a:p>
        </p:txBody>
      </p:sp>
      <p:sp>
        <p:nvSpPr>
          <p:cNvPr id="17" name="Rectangle 16">
            <a:extLst>
              <a:ext uri="{FF2B5EF4-FFF2-40B4-BE49-F238E27FC236}">
                <a16:creationId xmlns:a16="http://schemas.microsoft.com/office/drawing/2014/main" id="{41421524-FCFE-C539-6D3F-215678336E89}"/>
              </a:ext>
            </a:extLst>
          </p:cNvPr>
          <p:cNvSpPr/>
          <p:nvPr/>
        </p:nvSpPr>
        <p:spPr>
          <a:xfrm>
            <a:off x="8610600"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COVID-19</a:t>
            </a:r>
          </a:p>
        </p:txBody>
      </p:sp>
      <p:sp>
        <p:nvSpPr>
          <p:cNvPr id="18" name="Content Placeholder 6">
            <a:extLst>
              <a:ext uri="{FF2B5EF4-FFF2-40B4-BE49-F238E27FC236}">
                <a16:creationId xmlns:a16="http://schemas.microsoft.com/office/drawing/2014/main" id="{CC9552C7-E429-9223-0142-0F9CFF1E3683}"/>
              </a:ext>
            </a:extLst>
          </p:cNvPr>
          <p:cNvSpPr txBox="1">
            <a:spLocks/>
          </p:cNvSpPr>
          <p:nvPr/>
        </p:nvSpPr>
        <p:spPr bwMode="white">
          <a:xfrm>
            <a:off x="88901" y="22923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lnSpc>
                <a:spcPct val="120000"/>
              </a:lnSpc>
              <a:spcBef>
                <a:spcPts val="100"/>
              </a:spcBef>
            </a:pPr>
            <a:r>
              <a:rPr lang="en-US" sz="1900" b="1" dirty="0">
                <a:solidFill>
                  <a:schemeClr val="bg1"/>
                </a:solidFill>
              </a:rPr>
              <a:t>AI Impact on the labor market</a:t>
            </a:r>
          </a:p>
          <a:p>
            <a:pPr marL="584200" lvl="1" indent="-342900">
              <a:lnSpc>
                <a:spcPct val="120000"/>
              </a:lnSpc>
              <a:spcBef>
                <a:spcPts val="100"/>
              </a:spcBef>
              <a:buFont typeface="Courier New" panose="02070309020205020404" pitchFamily="49" charset="0"/>
              <a:buChar char="o"/>
            </a:pPr>
            <a:r>
              <a:rPr lang="en-US" sz="1900" b="1" dirty="0">
                <a:solidFill>
                  <a:schemeClr val="bg1"/>
                </a:solidFill>
              </a:rPr>
              <a:t>Highest Impact areas </a:t>
            </a:r>
          </a:p>
          <a:p>
            <a:pPr marL="127000" indent="-342900">
              <a:lnSpc>
                <a:spcPct val="120000"/>
              </a:lnSpc>
              <a:spcBef>
                <a:spcPts val="100"/>
              </a:spcBef>
            </a:pPr>
            <a:r>
              <a:rPr lang="en-US" sz="1900" b="1" dirty="0">
                <a:solidFill>
                  <a:schemeClr val="bg1"/>
                </a:solidFill>
              </a:rPr>
              <a:t>Future Projections</a:t>
            </a:r>
          </a:p>
        </p:txBody>
      </p:sp>
      <p:sp>
        <p:nvSpPr>
          <p:cNvPr id="19" name="Content Placeholder 6">
            <a:extLst>
              <a:ext uri="{FF2B5EF4-FFF2-40B4-BE49-F238E27FC236}">
                <a16:creationId xmlns:a16="http://schemas.microsoft.com/office/drawing/2014/main" id="{EDBC9361-52A9-A0B7-4D02-65226A8AE587}"/>
              </a:ext>
            </a:extLst>
          </p:cNvPr>
          <p:cNvSpPr txBox="1">
            <a:spLocks/>
          </p:cNvSpPr>
          <p:nvPr/>
        </p:nvSpPr>
        <p:spPr bwMode="white">
          <a:xfrm>
            <a:off x="4150499" y="22161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Relation of unemployment to economic industries/sectors</a:t>
            </a:r>
          </a:p>
          <a:p>
            <a:pPr>
              <a:lnSpc>
                <a:spcPct val="120000"/>
              </a:lnSpc>
              <a:spcBef>
                <a:spcPts val="100"/>
              </a:spcBef>
            </a:pPr>
            <a:r>
              <a:rPr lang="en-US" sz="1900" b="1" dirty="0">
                <a:solidFill>
                  <a:schemeClr val="bg1"/>
                </a:solidFill>
              </a:rPr>
              <a:t>Affect of education level on unemployment.</a:t>
            </a:r>
          </a:p>
        </p:txBody>
      </p:sp>
      <p:pic>
        <p:nvPicPr>
          <p:cNvPr id="23" name="Picture 22">
            <a:extLst>
              <a:ext uri="{FF2B5EF4-FFF2-40B4-BE49-F238E27FC236}">
                <a16:creationId xmlns:a16="http://schemas.microsoft.com/office/drawing/2014/main" id="{ECF81180-CAD1-55FF-A902-C9E149A350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82318" y="4102643"/>
            <a:ext cx="2325365" cy="1887745"/>
          </a:xfrm>
          <a:prstGeom prst="rect">
            <a:avLst/>
          </a:prstGeom>
        </p:spPr>
      </p:pic>
      <p:pic>
        <p:nvPicPr>
          <p:cNvPr id="24" name="Picture 23">
            <a:extLst>
              <a:ext uri="{FF2B5EF4-FFF2-40B4-BE49-F238E27FC236}">
                <a16:creationId xmlns:a16="http://schemas.microsoft.com/office/drawing/2014/main" id="{9D278777-7BCF-C539-0956-A48E5704C47F}"/>
              </a:ext>
            </a:extLst>
          </p:cNvPr>
          <p:cNvPicPr>
            <a:picLocks noChangeAspect="1"/>
          </p:cNvPicPr>
          <p:nvPr/>
        </p:nvPicPr>
        <p:blipFill>
          <a:blip r:embed="rId5"/>
          <a:srcRect b="13426"/>
          <a:stretch/>
        </p:blipFill>
        <p:spPr>
          <a:xfrm>
            <a:off x="4698245" y="3666515"/>
            <a:ext cx="2795509" cy="1887745"/>
          </a:xfrm>
          <a:prstGeom prst="rect">
            <a:avLst/>
          </a:prstGeom>
        </p:spPr>
      </p:pic>
      <p:pic>
        <p:nvPicPr>
          <p:cNvPr id="25" name="Picture 24">
            <a:extLst>
              <a:ext uri="{FF2B5EF4-FFF2-40B4-BE49-F238E27FC236}">
                <a16:creationId xmlns:a16="http://schemas.microsoft.com/office/drawing/2014/main" id="{07D34DAC-49D3-0102-6AA9-89D4615BB6E3}"/>
              </a:ext>
            </a:extLst>
          </p:cNvPr>
          <p:cNvPicPr>
            <a:picLocks noChangeAspect="1"/>
          </p:cNvPicPr>
          <p:nvPr/>
        </p:nvPicPr>
        <p:blipFill>
          <a:blip r:embed="rId6"/>
          <a:stretch>
            <a:fillRect/>
          </a:stretch>
        </p:blipFill>
        <p:spPr>
          <a:xfrm>
            <a:off x="534000" y="3641492"/>
            <a:ext cx="2746530" cy="1831592"/>
          </a:xfrm>
          <a:prstGeom prst="rect">
            <a:avLst/>
          </a:prstGeom>
        </p:spPr>
      </p:pic>
      <p:sp>
        <p:nvSpPr>
          <p:cNvPr id="9" name="Rectangle 8">
            <a:extLst>
              <a:ext uri="{FF2B5EF4-FFF2-40B4-BE49-F238E27FC236}">
                <a16:creationId xmlns:a16="http://schemas.microsoft.com/office/drawing/2014/main" id="{039D1E64-DF6E-1446-0EC1-C7F9BB7F8DC4}"/>
              </a:ext>
            </a:extLst>
          </p:cNvPr>
          <p:cNvSpPr/>
          <p:nvPr/>
        </p:nvSpPr>
        <p:spPr>
          <a:xfrm>
            <a:off x="4125987" y="1581155"/>
            <a:ext cx="3972693" cy="440923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6958E0-880D-E70F-6B79-5EB2EC7C01E5}"/>
              </a:ext>
            </a:extLst>
          </p:cNvPr>
          <p:cNvSpPr/>
          <p:nvPr/>
        </p:nvSpPr>
        <p:spPr>
          <a:xfrm>
            <a:off x="111011" y="1459500"/>
            <a:ext cx="3977499" cy="4652542"/>
          </a:xfrm>
          <a:prstGeom prst="rect">
            <a:avLst/>
          </a:prstGeom>
          <a:solidFill>
            <a:srgbClr val="0029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6">
            <a:extLst>
              <a:ext uri="{FF2B5EF4-FFF2-40B4-BE49-F238E27FC236}">
                <a16:creationId xmlns:a16="http://schemas.microsoft.com/office/drawing/2014/main" id="{8595461F-87ED-8885-DA43-BC535B3301DD}"/>
              </a:ext>
            </a:extLst>
          </p:cNvPr>
          <p:cNvSpPr txBox="1">
            <a:spLocks/>
          </p:cNvSpPr>
          <p:nvPr/>
        </p:nvSpPr>
        <p:spPr bwMode="white">
          <a:xfrm>
            <a:off x="8128002" y="2237723"/>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Impact of COVID-19 on different market sectors</a:t>
            </a:r>
          </a:p>
          <a:p>
            <a:pPr>
              <a:lnSpc>
                <a:spcPct val="120000"/>
              </a:lnSpc>
              <a:spcBef>
                <a:spcPts val="100"/>
              </a:spcBef>
            </a:pPr>
            <a:r>
              <a:rPr lang="en-US" sz="1900" b="1" dirty="0">
                <a:solidFill>
                  <a:schemeClr val="bg1"/>
                </a:solidFill>
              </a:rPr>
              <a:t>Change in unemployment, wages, and jobs before and after covid</a:t>
            </a:r>
          </a:p>
        </p:txBody>
      </p:sp>
      <p:sp>
        <p:nvSpPr>
          <p:cNvPr id="3" name="Rectangle 2">
            <a:extLst>
              <a:ext uri="{FF2B5EF4-FFF2-40B4-BE49-F238E27FC236}">
                <a16:creationId xmlns:a16="http://schemas.microsoft.com/office/drawing/2014/main" id="{1B9DBA1E-9174-FB99-44B3-B86AFA45A40F}"/>
              </a:ext>
            </a:extLst>
          </p:cNvPr>
          <p:cNvSpPr/>
          <p:nvPr/>
        </p:nvSpPr>
        <p:spPr>
          <a:xfrm>
            <a:off x="8156971" y="1447801"/>
            <a:ext cx="3977499" cy="4652542"/>
          </a:xfrm>
          <a:prstGeom prst="rect">
            <a:avLst/>
          </a:prstGeom>
          <a:solidFill>
            <a:srgbClr val="0029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202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23697-FBD7-77C6-D449-3385A9C5BA4D}"/>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BA888419-ADDC-BF43-D2E0-CF5E8A1EF0C2}"/>
              </a:ext>
            </a:extLst>
          </p:cNvPr>
          <p:cNvSpPr>
            <a:spLocks noGrp="1"/>
          </p:cNvSpPr>
          <p:nvPr>
            <p:ph type="sldNum" sz="quarter" idx="12"/>
          </p:nvPr>
        </p:nvSpPr>
        <p:spPr/>
        <p:txBody>
          <a:bodyPr/>
          <a:lstStyle/>
          <a:p>
            <a:fld id="{82EE24B5-652C-4DB5-B7C3-B5BBEC1280B1}" type="slidenum">
              <a:rPr lang="en-US" noProof="0" smtClean="0"/>
              <a:t>8</a:t>
            </a:fld>
            <a:endParaRPr lang="en-US" noProof="0" dirty="0"/>
          </a:p>
        </p:txBody>
      </p:sp>
    </p:spTree>
    <p:extLst>
      <p:ext uri="{BB962C8B-B14F-4D97-AF65-F5344CB8AC3E}">
        <p14:creationId xmlns:p14="http://schemas.microsoft.com/office/powerpoint/2010/main" val="131005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B6E24-1FED-4FC9-4A89-73263B23ABA8}"/>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DA753D2B-286F-B0CC-02DC-ED1366A4C56F}"/>
              </a:ext>
            </a:extLst>
          </p:cNvPr>
          <p:cNvSpPr>
            <a:spLocks noGrp="1"/>
          </p:cNvSpPr>
          <p:nvPr>
            <p:ph type="sldNum" sz="quarter" idx="12"/>
          </p:nvPr>
        </p:nvSpPr>
        <p:spPr/>
        <p:txBody>
          <a:bodyPr/>
          <a:lstStyle/>
          <a:p>
            <a:fld id="{82EE24B5-652C-4DB5-B7C3-B5BBEC1280B1}" type="slidenum">
              <a:rPr lang="en-US" noProof="0" smtClean="0"/>
              <a:t>9</a:t>
            </a:fld>
            <a:endParaRPr lang="en-US" noProof="0" dirty="0"/>
          </a:p>
        </p:txBody>
      </p:sp>
    </p:spTree>
    <p:extLst>
      <p:ext uri="{BB962C8B-B14F-4D97-AF65-F5344CB8AC3E}">
        <p14:creationId xmlns:p14="http://schemas.microsoft.com/office/powerpoint/2010/main" val="4279782151"/>
      </p:ext>
    </p:extLst>
  </p:cSld>
  <p:clrMapOvr>
    <a:masterClrMapping/>
  </p:clrMapOvr>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5">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23188392_Professional services pitch deck_SL_V1.potx" id="{A16A60D7-542B-43C6-BB27-7BA8168B4019}" vid="{8C6CFC53-4DED-4518-8264-5814B6A371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36424BB-EAA6-407D-B654-E2F7AD52C4E4}">
  <we:reference id="wa104381786" version="1.0.2.0" store="en-US" storeType="OMEX"/>
  <we:alternateReferences>
    <we:reference id="WA104381786" version="1.0.2.0" store="WA104381786" storeType="OMEX"/>
  </we:alternateReferences>
  <we:properties>
    <we:property name="opro.docutize.rootState" value="{&quot;createdDdoVersion&quot;:&quot;1.11.4&quot;,&quot;updateDdoVersion&quot;:&quot;1.11.4&quot;,&quot;platform&quot;:&quot;live&quot;,&quot;docutizeAccessKey&quot;:&quot;&quot;,&quot;lang&quot;:&quot;&quot;,&quot;useStream&quot;:&quot;false&quot;,&quot;usePixelSizeMode&quot;:&quot;v2.0.init&quot;,&quot;detailOutputMode&quot;:&quot;SAME_TAG&quot;,&quot;wordBandJudgeMode&quot;:&quot;MULTIPLE_LINES&quot;,&quot;wordRowCopyMode&quot;:&quot;v1.1&quot;,&quot;wordBrMode&quot;:&quot;paragraph&quot;,&quot;wordCrlfMode&quot;:&quot;line&quot;,&quot;imageNotFoundStr&quot;:&quot;n_a&quot;,&quot;tagUnmatchThen&quot;:&quot;not_do&quot;,&quot;otherSheetAddressFix&quot;:&quot;true&quot;,&quot;formulaFromTd&quot;:&quot;true&quot;,&quot;fieldAttrIn&quot;:&quot;ADDIN_SEQ&quot;,&quot;imageResize&quot;:&quot;true&quot;,&quot;imageShrink&quot;:&quot;true&quot;,&quot;separatorJoiner&quot;:&quot;,&quot;,&quot;separatorSandChar&quot;:&quot;\&quot;&quot;,&quot;textDatasetHeaderMode&quot;:&quot;DATA&quot;,&quot;readPassword&quot;:&quot;&quot;,&quot;writePassword&quot;:&quot;&quot;,&quot;errorSheet&quot;:&quot;true&quot;,&quot;overflowThen&quot;:&quot;error_sheet&quot;,&quot;cFormatCopy&quot;:&quot;update_range&quot;,&quot;savedBy&quot;:&quot;office&quot;,&quot;repeatTagOnBrowser&quot;:&quot;&quot;,&quot;imageReadDpi&quot;:&quot;true_always&quot;,&quot;cellNewLineChar&quot;:&quot;lf&quot;,&quot;repeatDefs&quot;:[],&quot;graphs&quot;:[],&quot;reports&quot;:[{&quot;reportName&quot;:&quot;&quot;,&quot;reportId&quot;:1,&quot;tables&quot;:[{&quot;type&quot;:&quot;page&quot;,&quot;objectType&quot;:&quot;&quot;,&quot;objectName&quot;:&quot;DataSet 1&quot;,&quot;tableId&quot;:1,&quot;fields&quot;:[],&quot;tableKey&quot;:0}]}]}"/>
    <we:property name="Office.AutoShowTaskpaneWithDocument" value="false"/>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DD087A-3273-4D74-8700-4C8E2BE507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71946EF-A3EA-4ECB-8D9A-56C36FFF407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2DAF9E5-DED4-4A50-A81B-4CC218A03F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Professional services pitch deck</Template>
  <TotalTime>388</TotalTime>
  <Words>1437</Words>
  <Application>Microsoft Office PowerPoint</Application>
  <PresentationFormat>Widescreen</PresentationFormat>
  <Paragraphs>278</Paragraphs>
  <Slides>20</Slides>
  <Notes>14</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vt:lpstr>
      <vt:lpstr>Calibri</vt:lpstr>
      <vt:lpstr>Courier New</vt:lpstr>
      <vt:lpstr>Gill Sans MT</vt:lpstr>
      <vt:lpstr>Office Theme</vt:lpstr>
      <vt:lpstr>Unemployment  Data Analysis</vt:lpstr>
      <vt:lpstr>Concept</vt:lpstr>
      <vt:lpstr>Areas Of Investigation</vt:lpstr>
      <vt:lpstr>Areas Of Investigation</vt:lpstr>
      <vt:lpstr>AI Impact in the Labor Market  </vt:lpstr>
      <vt:lpstr>US in the World: A Global Perspective on AI Jobs</vt:lpstr>
      <vt:lpstr>Areas Of Investigation</vt:lpstr>
      <vt:lpstr>PowerPoint Presentation</vt:lpstr>
      <vt:lpstr>PowerPoint Presentation</vt:lpstr>
      <vt:lpstr>Areas Of Investigation</vt:lpstr>
      <vt:lpstr>Impact of COVID-19 on Unemployment (1/2)</vt:lpstr>
      <vt:lpstr>Impact of COVID-19 on Unemployment (2/2)</vt:lpstr>
      <vt:lpstr>THE MARKET: Lorem ipsum dolor sit amet</vt:lpstr>
      <vt:lpstr>OUR SERVICES</vt:lpstr>
      <vt:lpstr>REVENUE MODEL</vt:lpstr>
      <vt:lpstr>SALES FORECAST</vt:lpstr>
      <vt:lpstr>THE TEAM</vt:lpstr>
      <vt:lpstr>MAJOR COMPETITORS</vt:lpstr>
      <vt:lpstr>REQUIRED FUNDING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Bollinger</dc:creator>
  <cp:lastModifiedBy>papa mediop anne</cp:lastModifiedBy>
  <cp:revision>7</cp:revision>
  <dcterms:created xsi:type="dcterms:W3CDTF">2025-01-16T02:04:23Z</dcterms:created>
  <dcterms:modified xsi:type="dcterms:W3CDTF">2025-01-27T00:20:10Z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